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2"/>
  </p:handoutMasterIdLst>
  <p:sldIdLst>
    <p:sldId id="256" r:id="rId3"/>
    <p:sldId id="258" r:id="rId5"/>
    <p:sldId id="261" r:id="rId6"/>
    <p:sldId id="262" r:id="rId7"/>
    <p:sldId id="264" r:id="rId8"/>
    <p:sldId id="265" r:id="rId9"/>
    <p:sldId id="266" r:id="rId10"/>
    <p:sldId id="267" r:id="rId11"/>
    <p:sldId id="268" r:id="rId12"/>
    <p:sldId id="269" r:id="rId13"/>
    <p:sldId id="270" r:id="rId14"/>
    <p:sldId id="271" r:id="rId15"/>
    <p:sldId id="272" r:id="rId16"/>
    <p:sldId id="273" r:id="rId17"/>
    <p:sldId id="275" r:id="rId18"/>
    <p:sldId id="276" r:id="rId19"/>
    <p:sldId id="277" r:id="rId20"/>
    <p:sldId id="278" r:id="rId21"/>
    <p:sldId id="279" r:id="rId22"/>
    <p:sldId id="280" r:id="rId23"/>
    <p:sldId id="283" r:id="rId24"/>
    <p:sldId id="282" r:id="rId25"/>
    <p:sldId id="289" r:id="rId26"/>
    <p:sldId id="284" r:id="rId27"/>
    <p:sldId id="285" r:id="rId28"/>
    <p:sldId id="287" r:id="rId29"/>
    <p:sldId id="288" r:id="rId30"/>
    <p:sldId id="290" r:id="rId31"/>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4A2D35-192D-4730-BD50-714543E172E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3727-5283-4F89-BA89-7C0029EB345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accent1"/>
        </a:solidFill>
        <a:effectLst/>
      </p:bgPr>
    </p:bg>
    <p:spTree>
      <p:nvGrpSpPr>
        <p:cNvPr id="1" name=""/>
        <p:cNvGrpSpPr/>
        <p:nvPr/>
      </p:nvGrpSpPr>
      <p:grpSpPr>
        <a:xfrm>
          <a:off x="0" y="0"/>
          <a:ext cx="0" cy="0"/>
          <a:chOff x="0" y="0"/>
          <a:chExt cx="0" cy="0"/>
        </a:xfrm>
      </p:grpSpPr>
      <p:grpSp>
        <p:nvGrpSpPr>
          <p:cNvPr id="7" name="组合 6"/>
          <p:cNvGrpSpPr/>
          <p:nvPr/>
        </p:nvGrpSpPr>
        <p:grpSpPr>
          <a:xfrm>
            <a:off x="0" y="5303921"/>
            <a:ext cx="12207412" cy="1554080"/>
            <a:chOff x="0" y="5303921"/>
            <a:chExt cx="12207412" cy="1554080"/>
          </a:xfrm>
          <a:solidFill>
            <a:schemeClr val="accent6">
              <a:lumMod val="20000"/>
              <a:lumOff val="80000"/>
            </a:schemeClr>
          </a:solidFill>
        </p:grpSpPr>
        <p:sp>
          <p:nvSpPr>
            <p:cNvPr id="8" name="等腰三角形 7"/>
            <p:cNvSpPr/>
            <p:nvPr/>
          </p:nvSpPr>
          <p:spPr>
            <a:xfrm>
              <a:off x="0" y="5639938"/>
              <a:ext cx="2015631" cy="121806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1509486" y="5303921"/>
              <a:ext cx="2132478" cy="155407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a:off x="3323771" y="5938620"/>
              <a:ext cx="2293145" cy="91938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4949371" y="5761278"/>
              <a:ext cx="2439205" cy="109672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a:off x="6734628" y="5303921"/>
              <a:ext cx="2599871" cy="155407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等腰三角形 12"/>
            <p:cNvSpPr/>
            <p:nvPr/>
          </p:nvSpPr>
          <p:spPr>
            <a:xfrm>
              <a:off x="8287657" y="6087961"/>
              <a:ext cx="2453812" cy="77003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a:off x="9753600" y="5639939"/>
              <a:ext cx="2453812" cy="121806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6" name="直线连接符 4"/>
          <p:cNvCxnSpPr/>
          <p:nvPr/>
        </p:nvCxnSpPr>
        <p:spPr>
          <a:xfrm flipH="1">
            <a:off x="1509486" y="3718306"/>
            <a:ext cx="1143984"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直线连接符 5"/>
          <p:cNvCxnSpPr/>
          <p:nvPr/>
        </p:nvCxnSpPr>
        <p:spPr>
          <a:xfrm flipH="1">
            <a:off x="9425448" y="3718306"/>
            <a:ext cx="1143984"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标题 1"/>
          <p:cNvSpPr>
            <a:spLocks noGrp="1"/>
          </p:cNvSpPr>
          <p:nvPr>
            <p:ph type="ctrTitle" hasCustomPrompt="1"/>
          </p:nvPr>
        </p:nvSpPr>
        <p:spPr>
          <a:xfrm>
            <a:off x="1538514" y="2568793"/>
            <a:ext cx="9144000" cy="1258933"/>
          </a:xfrm>
        </p:spPr>
        <p:txBody>
          <a:bodyPr anchor="b">
            <a:noAutofit/>
          </a:bodyPr>
          <a:lstStyle>
            <a:lvl1pPr algn="ctr">
              <a:defRPr sz="7200">
                <a:solidFill>
                  <a:schemeClr val="bg2"/>
                </a:solidFill>
              </a:defRPr>
            </a:lvl1pPr>
          </a:lstStyle>
          <a:p>
            <a:r>
              <a:rPr lang="zh-CN" altLang="en-US" dirty="0"/>
              <a:t>编辑标题</a:t>
            </a:r>
            <a:endParaRPr lang="zh-CN" altLang="en-US" dirty="0"/>
          </a:p>
        </p:txBody>
      </p:sp>
      <p:sp>
        <p:nvSpPr>
          <p:cNvPr id="3" name="副标题 2"/>
          <p:cNvSpPr>
            <a:spLocks noGrp="1"/>
          </p:cNvSpPr>
          <p:nvPr>
            <p:ph type="subTitle" idx="1"/>
          </p:nvPr>
        </p:nvSpPr>
        <p:spPr>
          <a:xfrm>
            <a:off x="1538514" y="3845660"/>
            <a:ext cx="9144000" cy="691963"/>
          </a:xfrm>
        </p:spPr>
        <p:txBody>
          <a:bodyPr>
            <a:normAutofit/>
          </a:bodyPr>
          <a:lstStyle>
            <a:lvl1pPr marL="0" indent="0" algn="ctr">
              <a:buNone/>
              <a:defRPr sz="3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grpSp>
        <p:nvGrpSpPr>
          <p:cNvPr id="6" name="组合 5"/>
          <p:cNvGrpSpPr/>
          <p:nvPr>
            <p:custDataLst>
              <p:tags r:id="rId2"/>
            </p:custDataLst>
          </p:nvPr>
        </p:nvGrpSpPr>
        <p:grpSpPr>
          <a:xfrm>
            <a:off x="251459" y="65062"/>
            <a:ext cx="1023515" cy="508702"/>
            <a:chOff x="6464041" y="1406978"/>
            <a:chExt cx="2600884" cy="1292679"/>
          </a:xfrm>
        </p:grpSpPr>
        <p:sp>
          <p:nvSpPr>
            <p:cNvPr id="8" name="等腰三角形 7"/>
            <p:cNvSpPr/>
            <p:nvPr>
              <p:custDataLst>
                <p:tags r:id="rId3"/>
              </p:custDataLst>
            </p:nvPr>
          </p:nvSpPr>
          <p:spPr>
            <a:xfrm>
              <a:off x="7682963" y="1406978"/>
              <a:ext cx="1381962" cy="1292679"/>
            </a:xfrm>
            <a:prstGeom prs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custDataLst>
                <p:tags r:id="rId4"/>
              </p:custDataLst>
            </p:nvPr>
          </p:nvSpPr>
          <p:spPr>
            <a:xfrm>
              <a:off x="6464041" y="1934919"/>
              <a:ext cx="1218922" cy="764738"/>
            </a:xfrm>
            <a:prstGeom prst="triangle">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custDataLst>
                <p:tags r:id="rId5"/>
              </p:custDataLst>
            </p:nvPr>
          </p:nvSpPr>
          <p:spPr>
            <a:xfrm>
              <a:off x="7077384" y="1787406"/>
              <a:ext cx="1296560" cy="912251"/>
            </a:xfrm>
            <a:prstGeom prst="triangl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矩形 10"/>
          <p:cNvSpPr/>
          <p:nvPr>
            <p:custDataLst>
              <p:tags r:id="rId6"/>
            </p:custDataLst>
          </p:nvPr>
        </p:nvSpPr>
        <p:spPr>
          <a:xfrm>
            <a:off x="0" y="649594"/>
            <a:ext cx="568666" cy="3354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458226" y="3429000"/>
            <a:ext cx="10515600" cy="986625"/>
          </a:xfrm>
        </p:spPr>
        <p:txBody>
          <a:bodyPr anchor="b"/>
          <a:lstStyle>
            <a:lvl1pPr algn="r">
              <a:defRPr sz="6000"/>
            </a:lvl1pPr>
          </a:lstStyle>
          <a:p>
            <a:r>
              <a:rPr lang="zh-CN" altLang="en-US" dirty="0"/>
              <a:t>单击此处编辑母版标题样式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矩形 6"/>
          <p:cNvSpPr/>
          <p:nvPr/>
        </p:nvSpPr>
        <p:spPr>
          <a:xfrm>
            <a:off x="11973826" y="2030931"/>
            <a:ext cx="218173" cy="23213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9248651" y="2030931"/>
            <a:ext cx="2600884" cy="1398069"/>
            <a:chOff x="6464041" y="1406978"/>
            <a:chExt cx="2600884" cy="1292679"/>
          </a:xfrm>
        </p:grpSpPr>
        <p:sp>
          <p:nvSpPr>
            <p:cNvPr id="9" name="等腰三角形 8"/>
            <p:cNvSpPr/>
            <p:nvPr/>
          </p:nvSpPr>
          <p:spPr>
            <a:xfrm>
              <a:off x="7682963" y="1406978"/>
              <a:ext cx="1381962" cy="1292679"/>
            </a:xfrm>
            <a:prstGeom prs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a:off x="6464041" y="1934919"/>
              <a:ext cx="1218922" cy="764738"/>
            </a:xfrm>
            <a:prstGeom prst="triangle">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7077384" y="1787406"/>
              <a:ext cx="1296560" cy="912251"/>
            </a:xfrm>
            <a:prstGeom prst="triangl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solidFill>
          <a:schemeClr val="accent1"/>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2766219"/>
            <a:ext cx="10515600" cy="1325563"/>
          </a:xfrm>
        </p:spPr>
        <p:txBody>
          <a:bodyPr>
            <a:normAutofit/>
          </a:bodyPr>
          <a:lstStyle>
            <a:lvl1pPr algn="ctr">
              <a:defRPr sz="6000">
                <a:solidFill>
                  <a:schemeClr val="bg2"/>
                </a:solidFill>
              </a:defRPr>
            </a:lvl1pPr>
          </a:lstStyle>
          <a:p>
            <a:r>
              <a:rPr lang="zh-CN" altLang="en-US" dirty="0"/>
              <a:t>单击此处编辑标题</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grpSp>
        <p:nvGrpSpPr>
          <p:cNvPr id="6" name="组合 5"/>
          <p:cNvGrpSpPr/>
          <p:nvPr/>
        </p:nvGrpSpPr>
        <p:grpSpPr>
          <a:xfrm>
            <a:off x="0" y="5303921"/>
            <a:ext cx="12207412" cy="1554080"/>
            <a:chOff x="0" y="5303921"/>
            <a:chExt cx="12207412" cy="1554080"/>
          </a:xfrm>
          <a:solidFill>
            <a:schemeClr val="accent6">
              <a:lumMod val="20000"/>
              <a:lumOff val="80000"/>
            </a:schemeClr>
          </a:solidFill>
        </p:grpSpPr>
        <p:sp>
          <p:nvSpPr>
            <p:cNvPr id="7" name="等腰三角形 6"/>
            <p:cNvSpPr/>
            <p:nvPr/>
          </p:nvSpPr>
          <p:spPr>
            <a:xfrm>
              <a:off x="0" y="5639938"/>
              <a:ext cx="2015631" cy="121806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a:off x="1509486" y="5303921"/>
              <a:ext cx="2132478" cy="155407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3323771" y="5938620"/>
              <a:ext cx="2293145" cy="91938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a:off x="4949371" y="5761278"/>
              <a:ext cx="2439205" cy="109672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6734628" y="5303921"/>
              <a:ext cx="2599871" cy="155407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等腰三角形 11"/>
            <p:cNvSpPr/>
            <p:nvPr/>
          </p:nvSpPr>
          <p:spPr>
            <a:xfrm>
              <a:off x="8287657" y="6087961"/>
              <a:ext cx="2453812" cy="77003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a:off x="9753600" y="5639939"/>
              <a:ext cx="2453812" cy="121806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4" name="直线连接符 4"/>
          <p:cNvCxnSpPr/>
          <p:nvPr/>
        </p:nvCxnSpPr>
        <p:spPr>
          <a:xfrm flipH="1">
            <a:off x="1566027" y="3474669"/>
            <a:ext cx="1143984"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直线连接符 5"/>
          <p:cNvCxnSpPr/>
          <p:nvPr/>
        </p:nvCxnSpPr>
        <p:spPr>
          <a:xfrm flipH="1">
            <a:off x="9481989" y="3474669"/>
            <a:ext cx="1143984"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236219" y="19386"/>
            <a:ext cx="1038755" cy="516277"/>
            <a:chOff x="6464041" y="1406978"/>
            <a:chExt cx="2600884" cy="1292679"/>
          </a:xfrm>
        </p:grpSpPr>
        <p:sp>
          <p:nvSpPr>
            <p:cNvPr id="9" name="等腰三角形 8"/>
            <p:cNvSpPr/>
            <p:nvPr>
              <p:custDataLst>
                <p:tags r:id="rId3"/>
              </p:custDataLst>
            </p:nvPr>
          </p:nvSpPr>
          <p:spPr>
            <a:xfrm>
              <a:off x="7682963" y="1406978"/>
              <a:ext cx="1381962" cy="1292679"/>
            </a:xfrm>
            <a:prstGeom prs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custDataLst>
                <p:tags r:id="rId4"/>
              </p:custDataLst>
            </p:nvPr>
          </p:nvSpPr>
          <p:spPr>
            <a:xfrm>
              <a:off x="6464041" y="1934919"/>
              <a:ext cx="1218922" cy="764738"/>
            </a:xfrm>
            <a:prstGeom prst="triangle">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custDataLst>
                <p:tags r:id="rId5"/>
              </p:custDataLst>
            </p:nvPr>
          </p:nvSpPr>
          <p:spPr>
            <a:xfrm>
              <a:off x="7077384" y="1787406"/>
              <a:ext cx="1296560" cy="912251"/>
            </a:xfrm>
            <a:prstGeom prst="triangl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2" name="矩形 11"/>
          <p:cNvSpPr/>
          <p:nvPr>
            <p:custDataLst>
              <p:tags r:id="rId6"/>
            </p:custDataLst>
          </p:nvPr>
        </p:nvSpPr>
        <p:spPr>
          <a:xfrm>
            <a:off x="0" y="657214"/>
            <a:ext cx="568666" cy="364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839787" y="457200"/>
            <a:ext cx="4165200" cy="1600200"/>
          </a:xfrm>
        </p:spPr>
        <p:txBody>
          <a:bodyPr anchor="t" anchorCtr="0">
            <a:normAutofit/>
          </a:bodyPr>
          <a:lstStyle>
            <a:lvl1pPr>
              <a:defRPr sz="3600"/>
            </a:lvl1pPr>
          </a:lstStyle>
          <a:p>
            <a:r>
              <a:rPr lang="zh-CN" altLang="en-US" dirty="0"/>
              <a:t>单击此处编辑母版标题样式</a:t>
            </a:r>
            <a:endParaRPr lang="zh-CN" altLang="en-US" dirty="0"/>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p:cNvGrpSpPr/>
          <p:nvPr>
            <p:custDataLst>
              <p:tags r:id="rId11"/>
            </p:custDataLst>
          </p:nvPr>
        </p:nvGrpSpPr>
        <p:grpSpPr>
          <a:xfrm>
            <a:off x="134237" y="182060"/>
            <a:ext cx="1140738" cy="566964"/>
            <a:chOff x="6464041" y="1406978"/>
            <a:chExt cx="2600884" cy="1292679"/>
          </a:xfrm>
        </p:grpSpPr>
        <p:sp>
          <p:nvSpPr>
            <p:cNvPr id="9" name="等腰三角形 8"/>
            <p:cNvSpPr/>
            <p:nvPr>
              <p:custDataLst>
                <p:tags r:id="rId12"/>
              </p:custDataLst>
            </p:nvPr>
          </p:nvSpPr>
          <p:spPr>
            <a:xfrm>
              <a:off x="7682963" y="1406978"/>
              <a:ext cx="1381962" cy="1292679"/>
            </a:xfrm>
            <a:prstGeom prs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custDataLst>
                <p:tags r:id="rId13"/>
              </p:custDataLst>
            </p:nvPr>
          </p:nvSpPr>
          <p:spPr>
            <a:xfrm>
              <a:off x="6464041" y="1934919"/>
              <a:ext cx="1218922" cy="764738"/>
            </a:xfrm>
            <a:prstGeom prst="triangle">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custDataLst>
                <p:tags r:id="rId14"/>
              </p:custDataLst>
            </p:nvPr>
          </p:nvSpPr>
          <p:spPr>
            <a:xfrm>
              <a:off x="7077384" y="1787406"/>
              <a:ext cx="1296560" cy="912251"/>
            </a:xfrm>
            <a:prstGeom prst="triangl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2" name="矩形 11"/>
          <p:cNvSpPr/>
          <p:nvPr>
            <p:custDataLst>
              <p:tags r:id="rId15"/>
            </p:custDataLst>
          </p:nvPr>
        </p:nvSpPr>
        <p:spPr>
          <a:xfrm>
            <a:off x="0" y="817233"/>
            <a:ext cx="568666" cy="461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custDataLst>
              <p:tags r:id="rId16"/>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7"/>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lnSpc>
                <a:spcPct val="120000"/>
              </a:lnSpc>
              <a:defRPr sz="1200">
                <a:solidFill>
                  <a:schemeClr val="bg1">
                    <a:lumMod val="50000"/>
                  </a:schemeClr>
                </a:solidFill>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lnSpc>
                <a:spcPct val="120000"/>
              </a:lnSpc>
              <a:defRPr sz="1200">
                <a:solidFill>
                  <a:schemeClr val="bg1">
                    <a:lumMod val="50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lnSpc>
                <a:spcPct val="120000"/>
              </a:lnSpc>
              <a:defRPr sz="1200">
                <a:solidFill>
                  <a:schemeClr val="bg1">
                    <a:lumMod val="50000"/>
                  </a:schemeClr>
                </a:solidFill>
              </a:defRPr>
            </a:lvl1pPr>
          </a:lstStyle>
          <a:p>
            <a:fld id="{49AE70B2-8BF9-45C0-BB95-33D1B9D3A854}" type="slidenum">
              <a:rPr lang="zh-CN" altLang="en-US" smtClean="0"/>
            </a:fld>
            <a:endParaRPr lang="zh-CN" altLang="en-US"/>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12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8.xml"/><Relationship Id="rId4" Type="http://schemas.openxmlformats.org/officeDocument/2006/relationships/tags" Target="../tags/tag59.xml"/><Relationship Id="rId3" Type="http://schemas.openxmlformats.org/officeDocument/2006/relationships/image" Target="../media/image3.png"/><Relationship Id="rId2" Type="http://schemas.openxmlformats.org/officeDocument/2006/relationships/tags" Target="../tags/tag58.xml"/><Relationship Id="rId1" Type="http://schemas.openxmlformats.org/officeDocument/2006/relationships/tags" Target="../tags/tag5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8.xml"/><Relationship Id="rId4" Type="http://schemas.openxmlformats.org/officeDocument/2006/relationships/tags" Target="../tags/tag63.xml"/><Relationship Id="rId3" Type="http://schemas.openxmlformats.org/officeDocument/2006/relationships/image" Target="../media/image4.png"/><Relationship Id="rId2" Type="http://schemas.openxmlformats.org/officeDocument/2006/relationships/tags" Target="../tags/tag62.xml"/><Relationship Id="rId1" Type="http://schemas.openxmlformats.org/officeDocument/2006/relationships/tags" Target="../tags/tag61.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8.xml"/><Relationship Id="rId4" Type="http://schemas.openxmlformats.org/officeDocument/2006/relationships/tags" Target="../tags/tag66.xml"/><Relationship Id="rId3" Type="http://schemas.openxmlformats.org/officeDocument/2006/relationships/image" Target="../media/image5.png"/><Relationship Id="rId2" Type="http://schemas.openxmlformats.org/officeDocument/2006/relationships/tags" Target="../tags/tag65.xml"/><Relationship Id="rId1" Type="http://schemas.openxmlformats.org/officeDocument/2006/relationships/tags" Target="../tags/tag6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8.xml"/><Relationship Id="rId4" Type="http://schemas.openxmlformats.org/officeDocument/2006/relationships/tags" Target="../tags/tag70.xml"/><Relationship Id="rId3" Type="http://schemas.openxmlformats.org/officeDocument/2006/relationships/image" Target="../media/image6.png"/><Relationship Id="rId2" Type="http://schemas.openxmlformats.org/officeDocument/2006/relationships/tags" Target="../tags/tag69.xml"/><Relationship Id="rId1" Type="http://schemas.openxmlformats.org/officeDocument/2006/relationships/tags" Target="../tags/tag6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8.xml"/><Relationship Id="rId4" Type="http://schemas.openxmlformats.org/officeDocument/2006/relationships/tags" Target="../tags/tag74.xml"/><Relationship Id="rId3" Type="http://schemas.openxmlformats.org/officeDocument/2006/relationships/image" Target="../media/image7.png"/><Relationship Id="rId2" Type="http://schemas.openxmlformats.org/officeDocument/2006/relationships/tags" Target="../tags/tag73.xml"/><Relationship Id="rId1" Type="http://schemas.openxmlformats.org/officeDocument/2006/relationships/tags" Target="../tags/tag7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8.xml"/><Relationship Id="rId5" Type="http://schemas.openxmlformats.org/officeDocument/2006/relationships/tags" Target="../tags/tag77.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tags" Target="../tags/tag76.xml"/></Relationships>
</file>

<file path=ppt/slides/_rels/slide2.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9" Type="http://schemas.openxmlformats.org/officeDocument/2006/relationships/notesSlide" Target="../notesSlides/notesSlide2.xml"/><Relationship Id="rId18" Type="http://schemas.openxmlformats.org/officeDocument/2006/relationships/slideLayout" Target="../slideLayouts/slideLayout7.xml"/><Relationship Id="rId17" Type="http://schemas.openxmlformats.org/officeDocument/2006/relationships/tags" Target="../tags/tag39.xml"/><Relationship Id="rId16" Type="http://schemas.openxmlformats.org/officeDocument/2006/relationships/tags" Target="../tags/tag38.xml"/><Relationship Id="rId15" Type="http://schemas.openxmlformats.org/officeDocument/2006/relationships/tags" Target="../tags/tag37.xml"/><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tags" Target="../tags/tag23.xml"/></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7.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vmlDrawing" Target="../drawings/vmlDrawing1.vml"/><Relationship Id="rId4" Type="http://schemas.openxmlformats.org/officeDocument/2006/relationships/slideLayout" Target="../slideLayouts/slideLayout2.xml"/><Relationship Id="rId3" Type="http://schemas.openxmlformats.org/officeDocument/2006/relationships/tags" Target="../tags/tag82.xml"/><Relationship Id="rId2" Type="http://schemas.openxmlformats.org/officeDocument/2006/relationships/image" Target="../media/image11.wmf"/><Relationship Id="rId1"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9" Type="http://schemas.openxmlformats.org/officeDocument/2006/relationships/vmlDrawing" Target="../drawings/vmlDrawing2.vml"/><Relationship Id="rId8" Type="http://schemas.openxmlformats.org/officeDocument/2006/relationships/slideLayout" Target="../slideLayouts/slideLayout2.xml"/><Relationship Id="rId7" Type="http://schemas.openxmlformats.org/officeDocument/2006/relationships/tags" Target="../tags/tag83.xml"/><Relationship Id="rId6" Type="http://schemas.openxmlformats.org/officeDocument/2006/relationships/image" Target="../media/image14.wmf"/><Relationship Id="rId5" Type="http://schemas.openxmlformats.org/officeDocument/2006/relationships/oleObject" Target="../embeddings/oleObject4.bin"/><Relationship Id="rId4" Type="http://schemas.openxmlformats.org/officeDocument/2006/relationships/image" Target="../media/image13.wmf"/><Relationship Id="rId3" Type="http://schemas.openxmlformats.org/officeDocument/2006/relationships/oleObject" Target="../embeddings/oleObject3.bin"/><Relationship Id="rId2" Type="http://schemas.openxmlformats.org/officeDocument/2006/relationships/image" Target="../media/image12.wmf"/><Relationship Id="rId10" Type="http://schemas.openxmlformats.org/officeDocument/2006/relationships/notesSlide" Target="../notesSlides/notesSlide22.xml"/><Relationship Id="rId1"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vmlDrawing" Target="../drawings/vmlDrawing3.vml"/><Relationship Id="rId4" Type="http://schemas.openxmlformats.org/officeDocument/2006/relationships/slideLayout" Target="../slideLayouts/slideLayout2.xml"/><Relationship Id="rId3" Type="http://schemas.openxmlformats.org/officeDocument/2006/relationships/tags" Target="../tags/tag85.xml"/><Relationship Id="rId2" Type="http://schemas.openxmlformats.org/officeDocument/2006/relationships/image" Target="../media/image15.wmf"/><Relationship Id="rId1"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9" Type="http://schemas.openxmlformats.org/officeDocument/2006/relationships/vmlDrawing" Target="../drawings/vmlDrawing4.vml"/><Relationship Id="rId8" Type="http://schemas.openxmlformats.org/officeDocument/2006/relationships/slideLayout" Target="../slideLayouts/slideLayout2.xml"/><Relationship Id="rId7" Type="http://schemas.openxmlformats.org/officeDocument/2006/relationships/tags" Target="../tags/tag86.xml"/><Relationship Id="rId6" Type="http://schemas.openxmlformats.org/officeDocument/2006/relationships/image" Target="../media/image18.wmf"/><Relationship Id="rId5" Type="http://schemas.openxmlformats.org/officeDocument/2006/relationships/oleObject" Target="../embeddings/oleObject8.bin"/><Relationship Id="rId4" Type="http://schemas.openxmlformats.org/officeDocument/2006/relationships/image" Target="../media/image17.wmf"/><Relationship Id="rId3" Type="http://schemas.openxmlformats.org/officeDocument/2006/relationships/oleObject" Target="../embeddings/oleObject7.bin"/><Relationship Id="rId2" Type="http://schemas.openxmlformats.org/officeDocument/2006/relationships/image" Target="../media/image16.wmf"/><Relationship Id="rId10" Type="http://schemas.openxmlformats.org/officeDocument/2006/relationships/notesSlide" Target="../notesSlides/notesSlide25.xml"/><Relationship Id="rId1"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6.xml"/><Relationship Id="rId2" Type="http://schemas.openxmlformats.org/officeDocument/2006/relationships/tags" Target="../tags/tag90.xml"/><Relationship Id="rId1" Type="http://schemas.openxmlformats.org/officeDocument/2006/relationships/tags" Target="../tags/tag89.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8.xml"/><Relationship Id="rId4" Type="http://schemas.openxmlformats.org/officeDocument/2006/relationships/tags" Target="../tags/tag53.xml"/><Relationship Id="rId3" Type="http://schemas.openxmlformats.org/officeDocument/2006/relationships/image" Target="../media/image1.png"/><Relationship Id="rId2" Type="http://schemas.openxmlformats.org/officeDocument/2006/relationships/tags" Target="../tags/tag52.xml"/><Relationship Id="rId1" Type="http://schemas.openxmlformats.org/officeDocument/2006/relationships/tags" Target="../tags/tag51.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8.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image" Target="../media/image2.png"/><Relationship Id="rId1" Type="http://schemas.openxmlformats.org/officeDocument/2006/relationships/tags" Target="../tags/tag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椭圆 5"/>
          <p:cNvSpPr/>
          <p:nvPr>
            <p:custDataLst>
              <p:tags r:id="rId1"/>
            </p:custDataLst>
          </p:nvPr>
        </p:nvSpPr>
        <p:spPr>
          <a:xfrm>
            <a:off x="5167816" y="360095"/>
            <a:ext cx="1855886" cy="1855886"/>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normAutofit lnSpcReduction="10000"/>
          </a:bodyPr>
          <a:p>
            <a:pPr algn="ctr"/>
            <a:endParaRPr lang="en-US" altLang="zh-CN" sz="2800" dirty="0"/>
          </a:p>
          <a:p>
            <a:pPr algn="ctr"/>
            <a:r>
              <a:rPr lang="en-US" altLang="zh-CN" sz="2800" dirty="0"/>
              <a:t>FIN 500R</a:t>
            </a:r>
            <a:endParaRPr lang="en-US" altLang="zh-CN" sz="2800" dirty="0"/>
          </a:p>
          <a:p>
            <a:pPr algn="ctr"/>
            <a:endParaRPr lang="zh-CN" altLang="en-US" sz="2800" dirty="0"/>
          </a:p>
        </p:txBody>
      </p:sp>
      <p:sp>
        <p:nvSpPr>
          <p:cNvPr id="4" name="标题 3"/>
          <p:cNvSpPr>
            <a:spLocks noGrp="1"/>
          </p:cNvSpPr>
          <p:nvPr>
            <p:ph type="ctrTitle"/>
            <p:custDataLst>
              <p:tags r:id="rId2"/>
            </p:custDataLst>
          </p:nvPr>
        </p:nvSpPr>
        <p:spPr/>
        <p:txBody>
          <a:bodyPr/>
          <a:p>
            <a:pPr>
              <a:lnSpc>
                <a:spcPct val="100000"/>
              </a:lnSpc>
            </a:pPr>
            <a:r>
              <a:rPr lang="en-US" altLang="zh-CN" sz="4400" smtClean="0"/>
              <a:t>Mean-Variance Portfolio Rebalancing with Transaction Costs</a:t>
            </a:r>
            <a:endParaRPr lang="en-US" altLang="zh-CN" sz="4400" smtClean="0"/>
          </a:p>
        </p:txBody>
      </p:sp>
      <p:sp>
        <p:nvSpPr>
          <p:cNvPr id="7" name="文本占位符 6"/>
          <p:cNvSpPr>
            <a:spLocks noGrp="1"/>
          </p:cNvSpPr>
          <p:nvPr>
            <p:ph type="subTitle" idx="1"/>
            <p:custDataLst>
              <p:tags r:id="rId3"/>
            </p:custDataLst>
          </p:nvPr>
        </p:nvSpPr>
        <p:spPr>
          <a:xfrm>
            <a:off x="1538605" y="3845560"/>
            <a:ext cx="9144000" cy="1283335"/>
          </a:xfrm>
        </p:spPr>
        <p:txBody>
          <a:bodyPr>
            <a:normAutofit fontScale="90000" lnSpcReduction="20000"/>
          </a:bodyPr>
          <a:p>
            <a:r>
              <a:rPr lang="en-US" altLang="zh-CN" smtClean="0"/>
              <a:t>Author: Philip H. Dybvig</a:t>
            </a:r>
            <a:endParaRPr lang="en-US" altLang="zh-CN" smtClean="0"/>
          </a:p>
          <a:p>
            <a:r>
              <a:rPr lang="en-US" altLang="zh-CN" smtClean="0"/>
              <a:t>Speaker: Yueying Li</a:t>
            </a:r>
            <a:endParaRPr lang="en-US" altLang="zh-CN" smtClean="0"/>
          </a:p>
        </p:txBody>
      </p:sp>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839470" y="457200"/>
            <a:ext cx="4164965" cy="1249045"/>
          </a:xfrm>
        </p:spPr>
        <p:txBody>
          <a:bodyPr>
            <a:normAutofit fontScale="90000"/>
          </a:bodyPr>
          <a:lstStyle/>
          <a:p>
            <a:r>
              <a:rPr lang="en-US" altLang="zh-CN" dirty="0">
                <a:solidFill>
                  <a:schemeClr val="tx1"/>
                </a:solidFill>
              </a:rPr>
              <a:t>Variable Cost</a:t>
            </a:r>
            <a:br>
              <a:rPr lang="en-US" altLang="zh-CN" dirty="0">
                <a:solidFill>
                  <a:schemeClr val="tx1"/>
                </a:solidFill>
              </a:rPr>
            </a:br>
            <a:r>
              <a:rPr lang="en-US" altLang="zh-CN" dirty="0">
                <a:solidFill>
                  <a:schemeClr val="tx1"/>
                </a:solidFill>
              </a:rPr>
              <a:t>(C</a:t>
            </a:r>
            <a:r>
              <a:rPr lang="en-US" altLang="zh-CN" baseline="-25000" dirty="0">
                <a:solidFill>
                  <a:schemeClr val="tx1"/>
                </a:solidFill>
              </a:rPr>
              <a:t>1</a:t>
            </a:r>
            <a:r>
              <a:rPr lang="en-US" altLang="zh-CN" dirty="0">
                <a:solidFill>
                  <a:schemeClr val="tx1"/>
                </a:solidFill>
              </a:rPr>
              <a:t> = 0.02,C</a:t>
            </a:r>
            <a:r>
              <a:rPr lang="en-US" altLang="zh-CN" baseline="-25000" dirty="0">
                <a:solidFill>
                  <a:schemeClr val="tx1"/>
                </a:solidFill>
              </a:rPr>
              <a:t>2</a:t>
            </a:r>
            <a:r>
              <a:rPr lang="en-US" altLang="zh-CN" dirty="0">
                <a:solidFill>
                  <a:schemeClr val="tx1"/>
                </a:solidFill>
              </a:rPr>
              <a:t>=0.04)</a:t>
            </a:r>
            <a:endParaRPr lang="en-US" altLang="zh-CN" dirty="0">
              <a:solidFill>
                <a:schemeClr val="tx1"/>
              </a:solidFill>
            </a:endParaRPr>
          </a:p>
        </p:txBody>
      </p:sp>
      <p:sp>
        <p:nvSpPr>
          <p:cNvPr id="10" name="文本占位符 9"/>
          <p:cNvSpPr>
            <a:spLocks noGrp="1"/>
          </p:cNvSpPr>
          <p:nvPr>
            <p:ph type="body" sz="half" idx="2"/>
            <p:custDataLst>
              <p:tags r:id="rId2"/>
            </p:custDataLst>
          </p:nvPr>
        </p:nvSpPr>
        <p:spPr>
          <a:xfrm>
            <a:off x="369570" y="1706245"/>
            <a:ext cx="5572760" cy="4848225"/>
          </a:xfrm>
        </p:spPr>
        <p:txBody>
          <a:bodyPr>
            <a:normAutofit/>
          </a:bodyPr>
          <a:p>
            <a:pPr marL="342900" indent="-342900">
              <a:buFont typeface="Arial" panose="020B0604020202020204" pitchFamily="34" charset="0"/>
              <a:buChar char="•"/>
            </a:pPr>
            <a:r>
              <a:rPr lang="en-US" altLang="zh-CN" sz="2400" dirty="0"/>
              <a:t>Cost of trading</a:t>
            </a:r>
            <a:r>
              <a:rPr lang="en-US" altLang="zh-CN" sz="2400" dirty="0">
                <a:latin typeface="Arial" panose="020B0604020202020204" pitchFamily="34" charset="0"/>
              </a:rPr>
              <a:t>↑               non-trading region↑</a:t>
            </a:r>
            <a:endParaRPr lang="en-US" altLang="zh-CN" sz="2400" dirty="0">
              <a:latin typeface="Arial" panose="020B0604020202020204" pitchFamily="34" charset="0"/>
            </a:endParaRPr>
          </a:p>
          <a:p>
            <a:pPr marL="342900" indent="-342900">
              <a:buFont typeface="Arial" panose="020B0604020202020204" pitchFamily="34" charset="0"/>
              <a:buChar char="•"/>
            </a:pPr>
            <a:r>
              <a:rPr lang="en-US" altLang="zh-CN" sz="2400" dirty="0">
                <a:latin typeface="Arial" panose="020B0604020202020204" pitchFamily="34" charset="0"/>
              </a:rPr>
              <a:t>C</a:t>
            </a:r>
            <a:r>
              <a:rPr lang="en-US" altLang="zh-CN" sz="2400" baseline="-25000" dirty="0">
                <a:latin typeface="Arial" panose="020B0604020202020204" pitchFamily="34" charset="0"/>
              </a:rPr>
              <a:t>2</a:t>
            </a:r>
            <a:r>
              <a:rPr lang="en-US" altLang="zh-CN" sz="2400" dirty="0">
                <a:latin typeface="Arial" panose="020B0604020202020204" pitchFamily="34" charset="0"/>
              </a:rPr>
              <a:t> &gt; C</a:t>
            </a:r>
            <a:r>
              <a:rPr lang="en-US" altLang="zh-CN" sz="2400" baseline="-25000" dirty="0">
                <a:latin typeface="Arial" panose="020B0604020202020204" pitchFamily="34" charset="0"/>
              </a:rPr>
              <a:t>1</a:t>
            </a:r>
            <a:r>
              <a:rPr lang="en-US" altLang="zh-CN" sz="2400" dirty="0">
                <a:latin typeface="Arial" panose="020B0604020202020204" pitchFamily="34" charset="0"/>
              </a:rPr>
              <a:t>, so the vertical size of the non-trading region is large.</a:t>
            </a:r>
            <a:endParaRPr lang="en-US" altLang="zh-CN" sz="2400" dirty="0">
              <a:latin typeface="Arial" panose="020B0604020202020204" pitchFamily="34" charset="0"/>
            </a:endParaRPr>
          </a:p>
          <a:p>
            <a:pPr marL="342900" indent="-342900">
              <a:buFont typeface="Arial" panose="020B0604020202020204" pitchFamily="34" charset="0"/>
              <a:buChar char="•"/>
            </a:pPr>
            <a:r>
              <a:rPr lang="en-US" altLang="zh-CN" sz="2400" dirty="0">
                <a:latin typeface="Arial" panose="020B0604020202020204" pitchFamily="34" charset="0"/>
              </a:rPr>
              <a:t>Starting with all cash (at the “×”), the optimal trade forgoes the expensive Security 2 and purchases only Security 1 (along the green arrow)</a:t>
            </a:r>
            <a:endParaRPr lang="en-US" altLang="zh-CN" sz="2400" dirty="0">
              <a:latin typeface="Arial" panose="020B0604020202020204" pitchFamily="34" charset="0"/>
            </a:endParaRPr>
          </a:p>
        </p:txBody>
      </p:sp>
      <p:pic>
        <p:nvPicPr>
          <p:cNvPr id="3" name="图片占位符 2" descr="Figure3"/>
          <p:cNvPicPr>
            <a:picLocks noChangeAspect="1"/>
          </p:cNvPicPr>
          <p:nvPr>
            <p:ph type="pic" idx="1"/>
          </p:nvPr>
        </p:nvPicPr>
        <p:blipFill>
          <a:blip r:embed="rId3"/>
          <a:stretch>
            <a:fillRect/>
          </a:stretch>
        </p:blipFill>
        <p:spPr>
          <a:xfrm>
            <a:off x="5942330" y="340995"/>
            <a:ext cx="5857240" cy="6175375"/>
          </a:xfrm>
          <a:prstGeom prst="rect">
            <a:avLst/>
          </a:prstGeom>
        </p:spPr>
      </p:pic>
      <p:sp>
        <p:nvSpPr>
          <p:cNvPr id="4" name="右箭头 3"/>
          <p:cNvSpPr/>
          <p:nvPr/>
        </p:nvSpPr>
        <p:spPr>
          <a:xfrm>
            <a:off x="3275330" y="1884680"/>
            <a:ext cx="610235" cy="323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2.Futures Overlay</a:t>
            </a:r>
            <a:endParaRPr lang="zh-CN" altLang="en-US"/>
          </a:p>
        </p:txBody>
      </p:sp>
      <p:sp>
        <p:nvSpPr>
          <p:cNvPr id="3" name="内容占位符 2"/>
          <p:cNvSpPr>
            <a:spLocks noGrp="1"/>
          </p:cNvSpPr>
          <p:nvPr>
            <p:ph idx="1"/>
          </p:nvPr>
        </p:nvSpPr>
        <p:spPr/>
        <p:txBody>
          <a:bodyPr>
            <a:noAutofit/>
          </a:bodyPr>
          <a:p>
            <a:r>
              <a:rPr lang="en-US" altLang="zh-CN">
                <a:sym typeface="+mn-ea"/>
              </a:rPr>
              <a:t>One popular example of a transaction-cost-aware strategy is to use futures as an inexpensive way of keeping effective asset allocation in line with a benchmark or ideal allocation.</a:t>
            </a:r>
            <a:endParaRPr lang="en-US" altLang="zh-CN">
              <a:sym typeface="+mn-ea"/>
            </a:endParaRPr>
          </a:p>
          <a:p>
            <a:r>
              <a:rPr lang="en-US" altLang="zh-CN">
                <a:sym typeface="+mn-ea"/>
              </a:rPr>
              <a:t>Maintaining a weighting near the ideal weighting by trading equities is very expensive. A futures overlay might correct for minor deviations from the ideal weighting by trading in futures, which are highly correlated with equities but much cheaper to trade.</a:t>
            </a:r>
            <a:endParaRPr lang="en-US" altLang="zh-CN"/>
          </a:p>
          <a:p>
            <a:r>
              <a:rPr lang="en-US" altLang="zh-CN">
                <a:sym typeface="+mn-ea"/>
              </a:rPr>
              <a:t>An improvement on the traditional form of the strategy.</a:t>
            </a:r>
            <a:endParaRPr lang="en-US" altLang="zh-CN">
              <a:sym typeface="+mn-ea"/>
            </a:endParaRPr>
          </a:p>
          <a:p>
            <a:r>
              <a:rPr lang="en-US" altLang="zh-CN">
                <a:sym typeface="+mn-ea"/>
              </a:rPr>
              <a:t>Expected return (“alphas”) -&gt; very important!</a:t>
            </a:r>
            <a:endParaRPr lang="en-US" altLang="zh-CN">
              <a:sym typeface="+mn-ea"/>
            </a:endParaRPr>
          </a:p>
          <a:p>
            <a:endParaRPr lang="en-US" altLang="zh-CN"/>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839470" y="457200"/>
            <a:ext cx="4737735" cy="1249680"/>
          </a:xfrm>
        </p:spPr>
        <p:txBody>
          <a:bodyPr>
            <a:normAutofit fontScale="90000"/>
          </a:bodyPr>
          <a:lstStyle/>
          <a:p>
            <a:r>
              <a:rPr lang="en-US" altLang="zh-CN">
                <a:sym typeface="+mn-ea"/>
              </a:rPr>
              <a:t>Futures Overlay</a:t>
            </a:r>
            <a:r>
              <a:rPr lang="en-US" altLang="zh-CN" dirty="0">
                <a:solidFill>
                  <a:schemeClr val="tx1"/>
                </a:solidFill>
              </a:rPr>
              <a:t> </a:t>
            </a:r>
            <a:br>
              <a:rPr lang="en-US" altLang="zh-CN" dirty="0">
                <a:solidFill>
                  <a:schemeClr val="tx1"/>
                </a:solidFill>
              </a:rPr>
            </a:br>
            <a:r>
              <a:rPr lang="en-US" altLang="zh-CN" dirty="0">
                <a:solidFill>
                  <a:schemeClr val="tx1"/>
                </a:solidFill>
              </a:rPr>
              <a:t>(µ1</a:t>
            </a:r>
            <a:r>
              <a:rPr lang="en-US" altLang="zh-CN" dirty="0">
                <a:solidFill>
                  <a:schemeClr val="tx1"/>
                </a:solidFill>
                <a:latin typeface="Arial" panose="020B0604020202020204" pitchFamily="34" charset="0"/>
              </a:rPr>
              <a:t>≈µ2, corr = 0.942809</a:t>
            </a:r>
            <a:r>
              <a:rPr lang="en-US" altLang="zh-CN" dirty="0">
                <a:solidFill>
                  <a:schemeClr val="tx1"/>
                </a:solidFill>
              </a:rPr>
              <a:t>)</a:t>
            </a:r>
            <a:endParaRPr lang="en-US" altLang="zh-CN" dirty="0">
              <a:solidFill>
                <a:schemeClr val="tx1"/>
              </a:solidFill>
            </a:endParaRPr>
          </a:p>
        </p:txBody>
      </p:sp>
      <p:sp>
        <p:nvSpPr>
          <p:cNvPr id="2" name="文本占位符 1"/>
          <p:cNvSpPr>
            <a:spLocks noGrp="1"/>
          </p:cNvSpPr>
          <p:nvPr>
            <p:ph type="body" sz="half" idx="2"/>
            <p:custDataLst>
              <p:tags r:id="rId2"/>
            </p:custDataLst>
          </p:nvPr>
        </p:nvSpPr>
        <p:spPr>
          <a:xfrm>
            <a:off x="369570" y="1706880"/>
            <a:ext cx="5572760" cy="4848225"/>
          </a:xfrm>
        </p:spPr>
        <p:txBody>
          <a:bodyPr>
            <a:normAutofit/>
          </a:bodyPr>
          <a:lstStyle/>
          <a:p>
            <a:pPr marL="342900" indent="-342900">
              <a:buFont typeface="Arial" panose="020B0604020202020204" pitchFamily="34" charset="0"/>
              <a:buChar char="•"/>
            </a:pPr>
            <a:r>
              <a:rPr lang="en-US" altLang="zh-CN" sz="2400" dirty="0"/>
              <a:t>Security 1: Equity</a:t>
            </a:r>
            <a:endParaRPr lang="en-US" altLang="zh-CN" sz="2400" dirty="0"/>
          </a:p>
          <a:p>
            <a:pPr marL="342900" indent="-342900">
              <a:buFont typeface="Arial" panose="020B0604020202020204" pitchFamily="34" charset="0"/>
              <a:buChar char="•"/>
            </a:pPr>
            <a:r>
              <a:rPr lang="en-US" altLang="zh-CN" sz="2400" dirty="0"/>
              <a:t>Security 2: Futures</a:t>
            </a:r>
            <a:endParaRPr lang="en-US" altLang="zh-CN" sz="2400" dirty="0"/>
          </a:p>
          <a:p>
            <a:pPr marL="342900" indent="-342900">
              <a:buFont typeface="Arial" panose="020B0604020202020204" pitchFamily="34" charset="0"/>
              <a:buChar char="•"/>
            </a:pPr>
            <a:r>
              <a:rPr lang="en-US" altLang="zh-CN" sz="2400" dirty="0"/>
              <a:t>Equity-equivalent mean returns µ</a:t>
            </a:r>
            <a:r>
              <a:rPr lang="en-US" altLang="zh-CN" sz="2400" baseline="-25000" dirty="0"/>
              <a:t>i</a:t>
            </a:r>
            <a:r>
              <a:rPr lang="en-US" altLang="zh-CN" sz="2400" dirty="0"/>
              <a:t> are nearly the same &amp; highly correlated.</a:t>
            </a:r>
            <a:endParaRPr lang="en-US" altLang="zh-CN" sz="2400" dirty="0"/>
          </a:p>
          <a:p>
            <a:pPr marL="342900" indent="-342900">
              <a:buFont typeface="Arial" panose="020B0604020202020204" pitchFamily="34" charset="0"/>
              <a:buChar char="•"/>
            </a:pPr>
            <a:r>
              <a:rPr lang="en-US" altLang="zh-CN" sz="2400" dirty="0"/>
              <a:t>It is optimal to pursue a “synthetic equity” strategy.</a:t>
            </a:r>
            <a:endParaRPr lang="en-US" altLang="zh-CN" sz="2400" dirty="0"/>
          </a:p>
          <a:p>
            <a:pPr marL="342900" indent="-342900">
              <a:buFont typeface="Arial" panose="020B0604020202020204" pitchFamily="34" charset="0"/>
              <a:buChar char="•"/>
            </a:pPr>
            <a:r>
              <a:rPr lang="en-US" altLang="zh-CN" sz="2400" dirty="0"/>
              <a:t>Starting from all cash (the “x”) -&gt; buy futures only.</a:t>
            </a:r>
            <a:endParaRPr lang="en-US" altLang="zh-CN" sz="2400" dirty="0"/>
          </a:p>
        </p:txBody>
      </p:sp>
      <p:pic>
        <p:nvPicPr>
          <p:cNvPr id="4" name="图片占位符 3" descr="Figure4"/>
          <p:cNvPicPr>
            <a:picLocks noChangeAspect="1"/>
          </p:cNvPicPr>
          <p:nvPr>
            <p:ph type="pic" idx="1"/>
          </p:nvPr>
        </p:nvPicPr>
        <p:blipFill>
          <a:blip r:embed="rId3"/>
          <a:stretch>
            <a:fillRect/>
          </a:stretch>
        </p:blipFill>
        <p:spPr>
          <a:xfrm>
            <a:off x="5942330" y="313055"/>
            <a:ext cx="5955030" cy="6231890"/>
          </a:xfrm>
          <a:prstGeom prst="rect">
            <a:avLst/>
          </a:prstGeom>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839470" y="457200"/>
            <a:ext cx="4737735" cy="1249680"/>
          </a:xfrm>
        </p:spPr>
        <p:txBody>
          <a:bodyPr>
            <a:normAutofit fontScale="90000"/>
          </a:bodyPr>
          <a:lstStyle/>
          <a:p>
            <a:r>
              <a:rPr lang="en-US" altLang="zh-CN">
                <a:sym typeface="+mn-ea"/>
              </a:rPr>
              <a:t>Futures Overlay</a:t>
            </a:r>
            <a:r>
              <a:rPr lang="en-US" altLang="zh-CN" dirty="0">
                <a:solidFill>
                  <a:schemeClr val="tx1"/>
                </a:solidFill>
              </a:rPr>
              <a:t> </a:t>
            </a:r>
            <a:br>
              <a:rPr lang="en-US" altLang="zh-CN" dirty="0">
                <a:solidFill>
                  <a:schemeClr val="tx1"/>
                </a:solidFill>
              </a:rPr>
            </a:br>
            <a:r>
              <a:rPr lang="en-US" altLang="zh-CN" dirty="0">
                <a:solidFill>
                  <a:schemeClr val="tx1"/>
                </a:solidFill>
              </a:rPr>
              <a:t>(µ1&gt;</a:t>
            </a:r>
            <a:r>
              <a:rPr lang="en-US" altLang="zh-CN" dirty="0">
                <a:solidFill>
                  <a:schemeClr val="tx1"/>
                </a:solidFill>
                <a:latin typeface="Arial" panose="020B0604020202020204" pitchFamily="34" charset="0"/>
              </a:rPr>
              <a:t>µ2, corr = 0.942809</a:t>
            </a:r>
            <a:r>
              <a:rPr lang="en-US" altLang="zh-CN" dirty="0">
                <a:solidFill>
                  <a:schemeClr val="tx1"/>
                </a:solidFill>
              </a:rPr>
              <a:t>)</a:t>
            </a:r>
            <a:endParaRPr lang="en-US" altLang="zh-CN" dirty="0">
              <a:solidFill>
                <a:schemeClr val="tx1"/>
              </a:solidFill>
            </a:endParaRPr>
          </a:p>
        </p:txBody>
      </p:sp>
      <p:sp>
        <p:nvSpPr>
          <p:cNvPr id="2" name="文本占位符 1"/>
          <p:cNvSpPr>
            <a:spLocks noGrp="1"/>
          </p:cNvSpPr>
          <p:nvPr>
            <p:ph type="body" sz="half" idx="2"/>
            <p:custDataLst>
              <p:tags r:id="rId2"/>
            </p:custDataLst>
          </p:nvPr>
        </p:nvSpPr>
        <p:spPr>
          <a:xfrm>
            <a:off x="369570" y="1706880"/>
            <a:ext cx="5572760" cy="4848225"/>
          </a:xfrm>
        </p:spPr>
        <p:txBody>
          <a:bodyPr>
            <a:noAutofit/>
          </a:bodyPr>
          <a:lstStyle/>
          <a:p>
            <a:pPr marL="342900" indent="-342900">
              <a:buFont typeface="Arial" panose="020B0604020202020204" pitchFamily="34" charset="0"/>
              <a:buChar char="•"/>
            </a:pPr>
            <a:r>
              <a:rPr lang="en-US" altLang="zh-CN" sz="2200" dirty="0">
                <a:sym typeface="+mn-ea"/>
              </a:rPr>
              <a:t>µ1&gt;</a:t>
            </a:r>
            <a:r>
              <a:rPr lang="en-US" altLang="zh-CN" sz="2200" dirty="0">
                <a:latin typeface="Arial" panose="020B0604020202020204" pitchFamily="34" charset="0"/>
                <a:sym typeface="+mn-ea"/>
              </a:rPr>
              <a:t>µ2: ac</a:t>
            </a:r>
            <a:r>
              <a:rPr lang="en-US" altLang="zh-CN" sz="2200" dirty="0"/>
              <a:t>tive management, cost of rolling the futures, tax-timing advantages</a:t>
            </a:r>
            <a:endParaRPr lang="en-US" altLang="zh-CN" sz="2200" dirty="0"/>
          </a:p>
          <a:p>
            <a:pPr marL="342900" indent="-342900">
              <a:buFont typeface="Arial" panose="020B0604020202020204" pitchFamily="34" charset="0"/>
              <a:buChar char="•"/>
            </a:pPr>
            <a:r>
              <a:rPr lang="en-US" altLang="zh-CN" sz="2200" dirty="0"/>
              <a:t>Trade-off -&gt; asymmetric “futures overlay” strategy</a:t>
            </a:r>
            <a:endParaRPr lang="en-US" altLang="zh-CN" sz="2200" dirty="0"/>
          </a:p>
          <a:p>
            <a:pPr marL="342900" indent="-342900">
              <a:buFont typeface="Arial" panose="020B0604020202020204" pitchFamily="34" charset="0"/>
              <a:buChar char="•"/>
            </a:pPr>
            <a:r>
              <a:rPr lang="en-US" altLang="zh-CN" sz="2200" dirty="0"/>
              <a:t>Selling futures -&gt; correct for overexposure to market risk and </a:t>
            </a:r>
            <a:r>
              <a:rPr lang="en-US" altLang="zh-CN" sz="2200" dirty="0">
                <a:sym typeface="+mn-ea"/>
              </a:rPr>
              <a:t>keep the alpha on the exposure we are eliminating</a:t>
            </a:r>
            <a:endParaRPr lang="en-US" altLang="zh-CN" sz="2200" dirty="0">
              <a:sym typeface="+mn-ea"/>
            </a:endParaRPr>
          </a:p>
          <a:p>
            <a:pPr marL="342900" indent="-342900">
              <a:buFont typeface="Arial" panose="020B0604020202020204" pitchFamily="34" charset="0"/>
              <a:buChar char="•"/>
            </a:pPr>
            <a:r>
              <a:rPr lang="en-US" altLang="zh-CN" sz="2200" dirty="0"/>
              <a:t>Buying underlying equities -&gt; correct for underexposure to market risk and gain alpha on the exposure we are taking on</a:t>
            </a:r>
            <a:endParaRPr lang="en-US" altLang="zh-CN" sz="2200" dirty="0"/>
          </a:p>
        </p:txBody>
      </p:sp>
      <p:pic>
        <p:nvPicPr>
          <p:cNvPr id="6" name="图片占位符 5" descr="Figure5"/>
          <p:cNvPicPr>
            <a:picLocks noChangeAspect="1"/>
          </p:cNvPicPr>
          <p:nvPr>
            <p:ph type="pic" idx="1"/>
          </p:nvPr>
        </p:nvPicPr>
        <p:blipFill>
          <a:blip r:embed="rId3"/>
          <a:stretch>
            <a:fillRect/>
          </a:stretch>
        </p:blipFill>
        <p:spPr>
          <a:xfrm>
            <a:off x="5942330" y="299720"/>
            <a:ext cx="5958840" cy="6258560"/>
          </a:xfrm>
          <a:prstGeom prst="rect">
            <a:avLst/>
          </a:prstGeom>
        </p:spPr>
      </p:pic>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3.Bundles Trading</a:t>
            </a:r>
            <a:endParaRPr lang="zh-CN" altLang="en-US"/>
          </a:p>
        </p:txBody>
      </p:sp>
      <p:sp>
        <p:nvSpPr>
          <p:cNvPr id="3" name="内容占位符 2"/>
          <p:cNvSpPr>
            <a:spLocks noGrp="1"/>
          </p:cNvSpPr>
          <p:nvPr>
            <p:ph idx="1"/>
          </p:nvPr>
        </p:nvSpPr>
        <p:spPr/>
        <p:txBody>
          <a:bodyPr>
            <a:noAutofit/>
          </a:bodyPr>
          <a:p>
            <a:r>
              <a:rPr lang="en-US" altLang="zh-CN"/>
              <a:t>Purchasing a bundle of securities is more cheaply than its constituent securities.</a:t>
            </a:r>
            <a:endParaRPr lang="en-US" altLang="zh-CN"/>
          </a:p>
          <a:p>
            <a:r>
              <a:rPr lang="en-US" altLang="zh-CN"/>
              <a:t>New sides of the non-trading boundary</a:t>
            </a:r>
            <a:endParaRPr lang="en-US" altLang="zh-CN"/>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839470" y="457200"/>
            <a:ext cx="4737735" cy="1249680"/>
          </a:xfrm>
        </p:spPr>
        <p:txBody>
          <a:bodyPr>
            <a:normAutofit/>
          </a:bodyPr>
          <a:lstStyle/>
          <a:p>
            <a:r>
              <a:rPr lang="en-US" altLang="zh-CN">
                <a:sym typeface="+mn-ea"/>
              </a:rPr>
              <a:t>Bundles Trading</a:t>
            </a:r>
            <a:r>
              <a:rPr lang="en-US" altLang="zh-CN" dirty="0">
                <a:solidFill>
                  <a:schemeClr val="tx1"/>
                </a:solidFill>
              </a:rPr>
              <a:t> </a:t>
            </a:r>
            <a:endParaRPr lang="en-US" altLang="zh-CN" dirty="0">
              <a:solidFill>
                <a:schemeClr val="tx1"/>
              </a:solidFill>
            </a:endParaRPr>
          </a:p>
        </p:txBody>
      </p:sp>
      <p:sp>
        <p:nvSpPr>
          <p:cNvPr id="2" name="文本占位符 1"/>
          <p:cNvSpPr>
            <a:spLocks noGrp="1"/>
          </p:cNvSpPr>
          <p:nvPr>
            <p:ph type="body" sz="half" idx="2"/>
            <p:custDataLst>
              <p:tags r:id="rId2"/>
            </p:custDataLst>
          </p:nvPr>
        </p:nvSpPr>
        <p:spPr>
          <a:xfrm>
            <a:off x="369570" y="1706880"/>
            <a:ext cx="5572760" cy="4848225"/>
          </a:xfrm>
        </p:spPr>
        <p:txBody>
          <a:bodyPr>
            <a:normAutofit lnSpcReduction="10000"/>
          </a:bodyPr>
          <a:lstStyle/>
          <a:p>
            <a:pPr marL="342900" indent="-342900">
              <a:buFont typeface="Arial" panose="020B0604020202020204" pitchFamily="34" charset="0"/>
              <a:buChar char="•"/>
            </a:pPr>
            <a:r>
              <a:rPr lang="en-US" altLang="zh-CN" sz="2800" dirty="0"/>
              <a:t>An additional opportunity to trade a portfolio of the two assets at a cost of .0035</a:t>
            </a:r>
            <a:endParaRPr lang="en-US" altLang="zh-CN" sz="2800" dirty="0"/>
          </a:p>
          <a:p>
            <a:pPr marL="342900" indent="-342900">
              <a:buFont typeface="Arial" panose="020B0604020202020204" pitchFamily="34" charset="0"/>
              <a:buChar char="•"/>
            </a:pPr>
            <a:r>
              <a:rPr lang="en-US" altLang="zh-CN" sz="2800" dirty="0"/>
              <a:t>Corners: trade the bundle and one of the securities</a:t>
            </a:r>
            <a:endParaRPr lang="en-US" altLang="zh-CN" sz="2800" dirty="0"/>
          </a:p>
          <a:p>
            <a:pPr marL="342900" indent="-342900">
              <a:buFont typeface="Arial" panose="020B0604020202020204" pitchFamily="34" charset="0"/>
              <a:buChar char="•"/>
            </a:pPr>
            <a:r>
              <a:rPr lang="en-US" altLang="zh-CN" sz="2800" dirty="0"/>
              <a:t>More securities -&gt; More complex </a:t>
            </a:r>
            <a:endParaRPr lang="en-US" altLang="zh-CN" sz="2800" dirty="0"/>
          </a:p>
          <a:p>
            <a:pPr marL="342900" indent="-342900">
              <a:buFont typeface="Arial" panose="020B0604020202020204" pitchFamily="34" charset="0"/>
              <a:buChar char="•"/>
            </a:pPr>
            <a:r>
              <a:rPr lang="en-US" altLang="zh-CN" sz="2800" dirty="0"/>
              <a:t>Simultaneous buys and sells of different individual securities</a:t>
            </a:r>
            <a:endParaRPr lang="en-US" altLang="zh-CN" sz="2800" dirty="0"/>
          </a:p>
        </p:txBody>
      </p:sp>
      <p:pic>
        <p:nvPicPr>
          <p:cNvPr id="6" name="图片占位符 5" descr="Figure6"/>
          <p:cNvPicPr>
            <a:picLocks noChangeAspect="1"/>
          </p:cNvPicPr>
          <p:nvPr>
            <p:ph type="pic" idx="1"/>
          </p:nvPr>
        </p:nvPicPr>
        <p:blipFill>
          <a:blip r:embed="rId3"/>
          <a:stretch>
            <a:fillRect/>
          </a:stretch>
        </p:blipFill>
        <p:spPr>
          <a:xfrm>
            <a:off x="5942330" y="305435"/>
            <a:ext cx="6041390" cy="6246495"/>
          </a:xfrm>
          <a:prstGeom prst="rect">
            <a:avLst/>
          </a:prstGeom>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4.Overall Fixed Costs</a:t>
            </a:r>
            <a:endParaRPr lang="zh-CN" altLang="en-US"/>
          </a:p>
        </p:txBody>
      </p:sp>
      <p:sp>
        <p:nvSpPr>
          <p:cNvPr id="3" name="内容占位符 2"/>
          <p:cNvSpPr>
            <a:spLocks noGrp="1"/>
          </p:cNvSpPr>
          <p:nvPr>
            <p:ph idx="1"/>
          </p:nvPr>
        </p:nvSpPr>
        <p:spPr/>
        <p:txBody>
          <a:bodyPr>
            <a:noAutofit/>
          </a:bodyPr>
          <a:p>
            <a:r>
              <a:rPr lang="en-US" altLang="zh-CN"/>
              <a:t>If we trade, the cost is the same whatever trade we make</a:t>
            </a:r>
            <a:endParaRPr lang="en-US" altLang="zh-CN"/>
          </a:p>
          <a:p>
            <a:r>
              <a:rPr lang="en-US" altLang="zh-CN"/>
              <a:t>We always trade to the same ideal portfolio</a:t>
            </a:r>
            <a:endParaRPr lang="en-US" altLang="zh-CN"/>
          </a:p>
          <a:p>
            <a:r>
              <a:rPr lang="en-US" altLang="zh-CN"/>
              <a:t>Comparing the utility of not trading with the utility of trading to the ideal point but incurring the fixed cost</a:t>
            </a:r>
            <a:endParaRPr lang="en-US" altLang="zh-CN"/>
          </a:p>
          <a:p>
            <a:r>
              <a:rPr lang="en-US" altLang="zh-CN"/>
              <a:t>The size of the trading region is proportional to the square root of the trading cost, since the utility loss in any direction is proportional to the squared distance from the optimum</a:t>
            </a:r>
            <a:endParaRPr lang="en-US" altLang="zh-CN"/>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839470" y="457200"/>
            <a:ext cx="4737735" cy="1249680"/>
          </a:xfrm>
        </p:spPr>
        <p:txBody>
          <a:bodyPr>
            <a:normAutofit/>
          </a:bodyPr>
          <a:lstStyle/>
          <a:p>
            <a:r>
              <a:rPr lang="en-US" altLang="zh-CN">
                <a:sym typeface="+mn-ea"/>
              </a:rPr>
              <a:t>Overall Fixed Costs</a:t>
            </a:r>
            <a:r>
              <a:rPr lang="en-US" altLang="zh-CN" dirty="0">
                <a:solidFill>
                  <a:schemeClr val="tx1"/>
                </a:solidFill>
              </a:rPr>
              <a:t> </a:t>
            </a:r>
            <a:endParaRPr lang="en-US" altLang="zh-CN" dirty="0">
              <a:solidFill>
                <a:schemeClr val="tx1"/>
              </a:solidFill>
            </a:endParaRPr>
          </a:p>
        </p:txBody>
      </p:sp>
      <p:sp>
        <p:nvSpPr>
          <p:cNvPr id="2" name="文本占位符 1"/>
          <p:cNvSpPr>
            <a:spLocks noGrp="1"/>
          </p:cNvSpPr>
          <p:nvPr>
            <p:ph type="body" sz="half" idx="2"/>
            <p:custDataLst>
              <p:tags r:id="rId2"/>
            </p:custDataLst>
          </p:nvPr>
        </p:nvSpPr>
        <p:spPr>
          <a:xfrm>
            <a:off x="369570" y="1706880"/>
            <a:ext cx="5572760" cy="4848225"/>
          </a:xfrm>
        </p:spPr>
        <p:txBody>
          <a:bodyPr>
            <a:normAutofit fontScale="90000" lnSpcReduction="10000"/>
          </a:bodyPr>
          <a:lstStyle/>
          <a:p>
            <a:pPr marL="342900" indent="-342900">
              <a:buFont typeface="Arial" panose="020B0604020202020204" pitchFamily="34" charset="0"/>
              <a:buChar char="•"/>
            </a:pPr>
            <a:r>
              <a:rPr lang="en-US" altLang="zh-CN" sz="2400" dirty="0"/>
              <a:t>The non-trading region (shaded yellow) is an ellipse.</a:t>
            </a:r>
            <a:endParaRPr lang="en-US" altLang="zh-CN" sz="2400" dirty="0"/>
          </a:p>
          <a:p>
            <a:pPr marL="342900" indent="-342900">
              <a:buFont typeface="Arial" panose="020B0604020202020204" pitchFamily="34" charset="0"/>
              <a:buChar char="•"/>
            </a:pPr>
            <a:r>
              <a:rPr lang="en-US" altLang="zh-CN" sz="2400" dirty="0">
                <a:sym typeface="+mn-ea"/>
              </a:rPr>
              <a:t>Either there is trade immediately to the ideal point (indicated by “+”) or it is not worth trading at all</a:t>
            </a:r>
            <a:r>
              <a:rPr lang="en-US" altLang="zh-CN" sz="2400" dirty="0"/>
              <a:t> </a:t>
            </a:r>
            <a:endParaRPr lang="en-US" altLang="zh-CN" sz="2400" dirty="0"/>
          </a:p>
          <a:p>
            <a:pPr marL="342900" indent="-342900">
              <a:buFont typeface="Arial" panose="020B0604020202020204" pitchFamily="34" charset="0"/>
              <a:buChar char="•"/>
            </a:pPr>
            <a:r>
              <a:rPr lang="en-US" altLang="zh-CN" sz="2400" dirty="0"/>
              <a:t>As with proportional costs, correlation between the assets implies that it is more damaging (and more likely to do trade) when both asset positions are out of line in the same direction</a:t>
            </a:r>
            <a:endParaRPr lang="en-US" altLang="zh-CN" sz="2400" dirty="0"/>
          </a:p>
          <a:p>
            <a:pPr marL="342900" indent="-342900">
              <a:buFont typeface="Arial" panose="020B0604020202020204" pitchFamily="34" charset="0"/>
              <a:buChar char="•"/>
            </a:pPr>
            <a:r>
              <a:rPr lang="en-US" altLang="zh-CN" sz="2400" dirty="0"/>
              <a:t>Uncorrelated -&gt; circle</a:t>
            </a:r>
            <a:endParaRPr lang="en-US" altLang="zh-CN" sz="2400" dirty="0"/>
          </a:p>
        </p:txBody>
      </p:sp>
      <p:pic>
        <p:nvPicPr>
          <p:cNvPr id="4" name="图片占位符 3" descr="Figure7"/>
          <p:cNvPicPr>
            <a:picLocks noChangeAspect="1"/>
          </p:cNvPicPr>
          <p:nvPr>
            <p:ph type="pic" idx="1"/>
          </p:nvPr>
        </p:nvPicPr>
        <p:blipFill>
          <a:blip r:embed="rId3"/>
          <a:stretch>
            <a:fillRect/>
          </a:stretch>
        </p:blipFill>
        <p:spPr>
          <a:xfrm>
            <a:off x="5942330" y="280670"/>
            <a:ext cx="5907405" cy="6296660"/>
          </a:xfrm>
          <a:prstGeom prst="rect">
            <a:avLst/>
          </a:prstGeom>
        </p:spPr>
      </p:pic>
    </p:spTree>
    <p:custDataLst>
      <p:tags r:id="rId4"/>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5.Security-Specific Fixed Costs</a:t>
            </a:r>
            <a:endParaRPr lang="zh-CN" altLang="en-US"/>
          </a:p>
        </p:txBody>
      </p:sp>
      <p:sp>
        <p:nvSpPr>
          <p:cNvPr id="3" name="内容占位符 2"/>
          <p:cNvSpPr>
            <a:spLocks noGrp="1"/>
          </p:cNvSpPr>
          <p:nvPr>
            <p:ph idx="1"/>
          </p:nvPr>
        </p:nvSpPr>
        <p:spPr/>
        <p:txBody>
          <a:bodyPr>
            <a:noAutofit/>
          </a:bodyPr>
          <a:p>
            <a:r>
              <a:rPr lang="en-US" altLang="zh-CN"/>
              <a:t>A fixed cost for each security</a:t>
            </a:r>
            <a:endParaRPr lang="en-US" altLang="zh-CN"/>
          </a:p>
          <a:p>
            <a:r>
              <a:rPr lang="en-US" altLang="zh-CN"/>
              <a:t>Comes from a due diligence requirement to monitor or document any security in the portfolio</a:t>
            </a:r>
            <a:endParaRPr lang="en-US" altLang="zh-CN"/>
          </a:p>
          <a:p>
            <a:r>
              <a:rPr lang="en-US" altLang="zh-CN"/>
              <a:t>A complex combinatorial problem, because each possible set of included portfolios gives a different piece of the overall non-concave objective function</a:t>
            </a:r>
            <a:endParaRPr lang="en-US" altLang="zh-CN"/>
          </a:p>
          <a:p>
            <a:r>
              <a:rPr lang="en-US" altLang="zh-CN"/>
              <a:t>Different starting portfolios will cause us to trade to different target portfolios</a:t>
            </a:r>
            <a:endParaRPr lang="en-US" altLang="zh-CN"/>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839470" y="457200"/>
            <a:ext cx="4737735" cy="1249680"/>
          </a:xfrm>
        </p:spPr>
        <p:txBody>
          <a:bodyPr>
            <a:normAutofit fontScale="90000"/>
          </a:bodyPr>
          <a:lstStyle/>
          <a:p>
            <a:r>
              <a:rPr lang="en-US" altLang="zh-CN">
                <a:sym typeface="+mn-ea"/>
              </a:rPr>
              <a:t>Security-Specific Fixed Costs</a:t>
            </a:r>
            <a:endParaRPr lang="en-US" altLang="zh-CN" dirty="0">
              <a:solidFill>
                <a:schemeClr val="tx1"/>
              </a:solidFill>
            </a:endParaRPr>
          </a:p>
        </p:txBody>
      </p:sp>
      <p:pic>
        <p:nvPicPr>
          <p:cNvPr id="7" name="图片占位符 6" descr="Figure8"/>
          <p:cNvPicPr>
            <a:picLocks noChangeAspect="1"/>
          </p:cNvPicPr>
          <p:nvPr>
            <p:ph type="pic" idx="1"/>
          </p:nvPr>
        </p:nvPicPr>
        <p:blipFill>
          <a:blip r:embed="rId2"/>
          <a:stretch>
            <a:fillRect/>
          </a:stretch>
        </p:blipFill>
        <p:spPr>
          <a:xfrm>
            <a:off x="128270" y="2133600"/>
            <a:ext cx="4026535" cy="4169410"/>
          </a:xfrm>
          <a:prstGeom prst="rect">
            <a:avLst/>
          </a:prstGeom>
        </p:spPr>
      </p:pic>
      <p:pic>
        <p:nvPicPr>
          <p:cNvPr id="8" name="图片 7" descr="Figure9"/>
          <p:cNvPicPr>
            <a:picLocks noChangeAspect="1"/>
          </p:cNvPicPr>
          <p:nvPr/>
        </p:nvPicPr>
        <p:blipFill>
          <a:blip r:embed="rId3"/>
          <a:stretch>
            <a:fillRect/>
          </a:stretch>
        </p:blipFill>
        <p:spPr>
          <a:xfrm>
            <a:off x="4284345" y="2237105"/>
            <a:ext cx="3872230" cy="4057650"/>
          </a:xfrm>
          <a:prstGeom prst="rect">
            <a:avLst/>
          </a:prstGeom>
        </p:spPr>
      </p:pic>
      <p:pic>
        <p:nvPicPr>
          <p:cNvPr id="9" name="图片 8" descr="Figure10"/>
          <p:cNvPicPr>
            <a:picLocks noChangeAspect="1"/>
          </p:cNvPicPr>
          <p:nvPr/>
        </p:nvPicPr>
        <p:blipFill>
          <a:blip r:embed="rId4"/>
          <a:stretch>
            <a:fillRect/>
          </a:stretch>
        </p:blipFill>
        <p:spPr>
          <a:xfrm>
            <a:off x="8156575" y="2237105"/>
            <a:ext cx="4004310" cy="4065905"/>
          </a:xfrm>
          <a:prstGeom prst="rect">
            <a:avLst/>
          </a:prstGeom>
        </p:spPr>
      </p:pic>
      <p:sp>
        <p:nvSpPr>
          <p:cNvPr id="10" name="文本框 9"/>
          <p:cNvSpPr txBox="1"/>
          <p:nvPr/>
        </p:nvSpPr>
        <p:spPr>
          <a:xfrm>
            <a:off x="5243195" y="184150"/>
            <a:ext cx="6719570" cy="1753235"/>
          </a:xfrm>
          <a:prstGeom prst="rect">
            <a:avLst/>
          </a:prstGeom>
          <a:noFill/>
        </p:spPr>
        <p:txBody>
          <a:bodyPr wrap="square" rtlCol="0">
            <a:spAutoFit/>
          </a:bodyPr>
          <a:p>
            <a:r>
              <a:rPr lang="zh-CN" altLang="en-US"/>
              <a:t>From the regions in the corner, we trade both securities to the ideal point. </a:t>
            </a:r>
            <a:endParaRPr lang="zh-CN" altLang="en-US"/>
          </a:p>
          <a:p>
            <a:r>
              <a:rPr lang="zh-CN" altLang="en-US"/>
              <a:t>From the regions on the right and left, we trade Security 1 but not Security 2 to a line going through the ideal point.</a:t>
            </a:r>
            <a:endParaRPr lang="zh-CN" altLang="en-US"/>
          </a:p>
          <a:p>
            <a:r>
              <a:rPr lang="en-US" altLang="zh-CN"/>
              <a:t>F</a:t>
            </a:r>
            <a:r>
              <a:rPr lang="zh-CN" altLang="en-US"/>
              <a:t>rom the regions above and below, we trade only Security 2 to a different line running through the ideal point.</a:t>
            </a:r>
            <a:endParaRPr lang="zh-CN" altLang="en-US"/>
          </a:p>
        </p:txBody>
      </p:sp>
    </p:spTree>
    <p:custDataLst>
      <p:tags r:id="rId5"/>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4961072" y="736147"/>
            <a:ext cx="2269855" cy="523220"/>
          </a:xfrm>
          <a:prstGeom prst="rect">
            <a:avLst/>
          </a:prstGeom>
          <a:noFill/>
        </p:spPr>
        <p:txBody>
          <a:bodyPr wrap="square" rtlCol="0">
            <a:normAutofit/>
          </a:bodyPr>
          <a:lstStyle/>
          <a:p>
            <a:pPr algn="ctr"/>
            <a:r>
              <a:rPr lang="en-US" altLang="zh-CN" sz="2800" b="1" smtClean="0">
                <a:latin typeface="+mj-lt"/>
                <a:ea typeface="+mj-ea"/>
                <a:cs typeface="+mj-cs"/>
                <a:sym typeface="Arial" panose="020B0604020202020204" pitchFamily="34" charset="0"/>
              </a:rPr>
              <a:t>CONTENTS</a:t>
            </a:r>
            <a:endParaRPr lang="en-US" altLang="zh-CN" sz="2800" b="1" smtClean="0">
              <a:latin typeface="+mj-lt"/>
              <a:ea typeface="+mj-ea"/>
              <a:cs typeface="+mj-cs"/>
              <a:sym typeface="Arial" panose="020B0604020202020204" pitchFamily="34" charset="0"/>
            </a:endParaRPr>
          </a:p>
        </p:txBody>
      </p:sp>
      <p:grpSp>
        <p:nvGrpSpPr>
          <p:cNvPr id="33" name="组合 32"/>
          <p:cNvGrpSpPr/>
          <p:nvPr>
            <p:custDataLst>
              <p:tags r:id="rId2"/>
            </p:custDataLst>
          </p:nvPr>
        </p:nvGrpSpPr>
        <p:grpSpPr>
          <a:xfrm rot="0">
            <a:off x="3479800" y="1489710"/>
            <a:ext cx="5343525" cy="679450"/>
            <a:chOff x="7351575" y="1532350"/>
            <a:chExt cx="3579594" cy="679599"/>
          </a:xfrm>
        </p:grpSpPr>
        <p:sp>
          <p:nvSpPr>
            <p:cNvPr id="34" name="直角三角形 105"/>
            <p:cNvSpPr/>
            <p:nvPr>
              <p:custDataLst>
                <p:tags r:id="rId3"/>
              </p:custDataLst>
            </p:nvPr>
          </p:nvSpPr>
          <p:spPr>
            <a:xfrm>
              <a:off x="7351575" y="1532351"/>
              <a:ext cx="654877" cy="679598"/>
            </a:xfrm>
            <a:custGeom>
              <a:avLst/>
              <a:gdLst>
                <a:gd name="connsiteX0" fmla="*/ 0 w 609600"/>
                <a:gd name="connsiteY0" fmla="*/ 609600 h 609600"/>
                <a:gd name="connsiteX1" fmla="*/ 0 w 609600"/>
                <a:gd name="connsiteY1" fmla="*/ 0 h 609600"/>
                <a:gd name="connsiteX2" fmla="*/ 609600 w 609600"/>
                <a:gd name="connsiteY2" fmla="*/ 609600 h 609600"/>
                <a:gd name="connsiteX3" fmla="*/ 0 w 609600"/>
                <a:gd name="connsiteY3" fmla="*/ 609600 h 609600"/>
                <a:gd name="connsiteX0-1" fmla="*/ 0 w 619760"/>
                <a:gd name="connsiteY0-2" fmla="*/ 609600 h 609600"/>
                <a:gd name="connsiteX1-3" fmla="*/ 0 w 619760"/>
                <a:gd name="connsiteY1-4" fmla="*/ 0 h 609600"/>
                <a:gd name="connsiteX2-5" fmla="*/ 619760 w 619760"/>
                <a:gd name="connsiteY2-6" fmla="*/ 609600 h 609600"/>
                <a:gd name="connsiteX3-7" fmla="*/ 0 w 619760"/>
                <a:gd name="connsiteY3-8" fmla="*/ 609600 h 609600"/>
              </a:gdLst>
              <a:ahLst/>
              <a:cxnLst>
                <a:cxn ang="0">
                  <a:pos x="connsiteX0-1" y="connsiteY0-2"/>
                </a:cxn>
                <a:cxn ang="0">
                  <a:pos x="connsiteX1-3" y="connsiteY1-4"/>
                </a:cxn>
                <a:cxn ang="0">
                  <a:pos x="connsiteX2-5" y="connsiteY2-6"/>
                </a:cxn>
                <a:cxn ang="0">
                  <a:pos x="connsiteX3-7" y="connsiteY3-8"/>
                </a:cxn>
              </a:cxnLst>
              <a:rect l="l" t="t" r="r" b="b"/>
              <a:pathLst>
                <a:path w="619760" h="609600">
                  <a:moveTo>
                    <a:pt x="0" y="609600"/>
                  </a:moveTo>
                  <a:lnTo>
                    <a:pt x="0" y="0"/>
                  </a:lnTo>
                  <a:lnTo>
                    <a:pt x="619760" y="609600"/>
                  </a:lnTo>
                  <a:lnTo>
                    <a:pt x="0" y="60960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bIns="0" rtlCol="0" anchor="b"/>
            <a:p>
              <a:r>
                <a:rPr lang="en-US" altLang="zh-CN" sz="2000" b="1" dirty="0">
                  <a:solidFill>
                    <a:schemeClr val="bg1"/>
                  </a:solidFill>
                  <a:sym typeface="Arial" panose="020B0604020202020204" pitchFamily="34" charset="0"/>
                </a:rPr>
                <a:t>01</a:t>
              </a:r>
              <a:endParaRPr lang="zh-CN" altLang="en-US" sz="2000" b="1" dirty="0">
                <a:solidFill>
                  <a:schemeClr val="bg1"/>
                </a:solidFill>
                <a:sym typeface="Arial" panose="020B0604020202020204" pitchFamily="34" charset="0"/>
              </a:endParaRPr>
            </a:p>
          </p:txBody>
        </p:sp>
        <p:sp>
          <p:nvSpPr>
            <p:cNvPr id="35" name="任意多边形 34"/>
            <p:cNvSpPr/>
            <p:nvPr>
              <p:custDataLst>
                <p:tags r:id="rId4"/>
              </p:custDataLst>
            </p:nvPr>
          </p:nvSpPr>
          <p:spPr>
            <a:xfrm>
              <a:off x="7435056" y="1532350"/>
              <a:ext cx="3496113" cy="679599"/>
            </a:xfrm>
            <a:custGeom>
              <a:avLst/>
              <a:gdLst>
                <a:gd name="connsiteX0" fmla="*/ 0 w 3308640"/>
                <a:gd name="connsiteY0" fmla="*/ 0 h 609601"/>
                <a:gd name="connsiteX1" fmla="*/ 3308640 w 3308640"/>
                <a:gd name="connsiteY1" fmla="*/ 0 h 609601"/>
                <a:gd name="connsiteX2" fmla="*/ 3308640 w 3308640"/>
                <a:gd name="connsiteY2" fmla="*/ 609601 h 609601"/>
                <a:gd name="connsiteX3" fmla="*/ 619760 w 3308640"/>
                <a:gd name="connsiteY3" fmla="*/ 609601 h 609601"/>
                <a:gd name="connsiteX4" fmla="*/ 0 w 3308640"/>
                <a:gd name="connsiteY4" fmla="*/ 1 h 609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8640" h="609601">
                  <a:moveTo>
                    <a:pt x="0" y="0"/>
                  </a:moveTo>
                  <a:lnTo>
                    <a:pt x="3308640" y="0"/>
                  </a:lnTo>
                  <a:lnTo>
                    <a:pt x="3308640" y="609601"/>
                  </a:lnTo>
                  <a:lnTo>
                    <a:pt x="619760" y="609601"/>
                  </a:lnTo>
                  <a:lnTo>
                    <a:pt x="0" y="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rtlCol="0" anchor="ctr">
              <a:normAutofit/>
            </a:bodyPr>
            <a:p>
              <a:pPr algn="ctr"/>
              <a:r>
                <a:rPr lang="en-US" altLang="zh-CN" sz="2000" b="1" dirty="0">
                  <a:solidFill>
                    <a:schemeClr val="bg1"/>
                  </a:solidFill>
                  <a:sym typeface="Arial" panose="020B0604020202020204" pitchFamily="34" charset="0"/>
                </a:rPr>
                <a:t>Introduction</a:t>
              </a:r>
              <a:endParaRPr lang="en-US" altLang="zh-CN" sz="2000" b="1" dirty="0">
                <a:solidFill>
                  <a:schemeClr val="bg1"/>
                </a:solidFill>
                <a:sym typeface="Arial" panose="020B0604020202020204" pitchFamily="34" charset="0"/>
              </a:endParaRPr>
            </a:p>
          </p:txBody>
        </p:sp>
      </p:grpSp>
      <p:grpSp>
        <p:nvGrpSpPr>
          <p:cNvPr id="36" name="组合 35"/>
          <p:cNvGrpSpPr/>
          <p:nvPr>
            <p:custDataLst>
              <p:tags r:id="rId5"/>
            </p:custDataLst>
          </p:nvPr>
        </p:nvGrpSpPr>
        <p:grpSpPr>
          <a:xfrm rot="0">
            <a:off x="3479800" y="2517140"/>
            <a:ext cx="5344160" cy="679450"/>
            <a:chOff x="7351575" y="2391505"/>
            <a:chExt cx="3579594" cy="679599"/>
          </a:xfrm>
        </p:grpSpPr>
        <p:sp>
          <p:nvSpPr>
            <p:cNvPr id="37" name="直角三角形 105"/>
            <p:cNvSpPr/>
            <p:nvPr>
              <p:custDataLst>
                <p:tags r:id="rId6"/>
              </p:custDataLst>
            </p:nvPr>
          </p:nvSpPr>
          <p:spPr>
            <a:xfrm>
              <a:off x="7351575" y="2391506"/>
              <a:ext cx="654877" cy="679598"/>
            </a:xfrm>
            <a:custGeom>
              <a:avLst/>
              <a:gdLst>
                <a:gd name="connsiteX0" fmla="*/ 0 w 609600"/>
                <a:gd name="connsiteY0" fmla="*/ 609600 h 609600"/>
                <a:gd name="connsiteX1" fmla="*/ 0 w 609600"/>
                <a:gd name="connsiteY1" fmla="*/ 0 h 609600"/>
                <a:gd name="connsiteX2" fmla="*/ 609600 w 609600"/>
                <a:gd name="connsiteY2" fmla="*/ 609600 h 609600"/>
                <a:gd name="connsiteX3" fmla="*/ 0 w 609600"/>
                <a:gd name="connsiteY3" fmla="*/ 609600 h 609600"/>
                <a:gd name="connsiteX0-1" fmla="*/ 0 w 619760"/>
                <a:gd name="connsiteY0-2" fmla="*/ 609600 h 609600"/>
                <a:gd name="connsiteX1-3" fmla="*/ 0 w 619760"/>
                <a:gd name="connsiteY1-4" fmla="*/ 0 h 609600"/>
                <a:gd name="connsiteX2-5" fmla="*/ 619760 w 619760"/>
                <a:gd name="connsiteY2-6" fmla="*/ 609600 h 609600"/>
                <a:gd name="connsiteX3-7" fmla="*/ 0 w 619760"/>
                <a:gd name="connsiteY3-8" fmla="*/ 609600 h 609600"/>
              </a:gdLst>
              <a:ahLst/>
              <a:cxnLst>
                <a:cxn ang="0">
                  <a:pos x="connsiteX0-1" y="connsiteY0-2"/>
                </a:cxn>
                <a:cxn ang="0">
                  <a:pos x="connsiteX1-3" y="connsiteY1-4"/>
                </a:cxn>
                <a:cxn ang="0">
                  <a:pos x="connsiteX2-5" y="connsiteY2-6"/>
                </a:cxn>
                <a:cxn ang="0">
                  <a:pos x="connsiteX3-7" y="connsiteY3-8"/>
                </a:cxn>
              </a:cxnLst>
              <a:rect l="l" t="t" r="r" b="b"/>
              <a:pathLst>
                <a:path w="619760" h="609600">
                  <a:moveTo>
                    <a:pt x="0" y="609600"/>
                  </a:moveTo>
                  <a:lnTo>
                    <a:pt x="0" y="0"/>
                  </a:lnTo>
                  <a:lnTo>
                    <a:pt x="619760" y="609600"/>
                  </a:lnTo>
                  <a:lnTo>
                    <a:pt x="0" y="60960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bIns="0" rtlCol="0" anchor="b"/>
            <a:p>
              <a:r>
                <a:rPr lang="en-US" altLang="zh-CN" sz="2000" b="1" dirty="0">
                  <a:solidFill>
                    <a:schemeClr val="bg1"/>
                  </a:solidFill>
                  <a:sym typeface="Arial" panose="020B0604020202020204" pitchFamily="34" charset="0"/>
                </a:rPr>
                <a:t>02</a:t>
              </a:r>
              <a:endParaRPr lang="zh-CN" altLang="en-US" sz="2000" b="1" dirty="0">
                <a:solidFill>
                  <a:schemeClr val="bg1"/>
                </a:solidFill>
                <a:sym typeface="Arial" panose="020B0604020202020204" pitchFamily="34" charset="0"/>
              </a:endParaRPr>
            </a:p>
          </p:txBody>
        </p:sp>
        <p:sp>
          <p:nvSpPr>
            <p:cNvPr id="38" name="任意多边形 37"/>
            <p:cNvSpPr/>
            <p:nvPr>
              <p:custDataLst>
                <p:tags r:id="rId7"/>
              </p:custDataLst>
            </p:nvPr>
          </p:nvSpPr>
          <p:spPr>
            <a:xfrm>
              <a:off x="7435056" y="2391505"/>
              <a:ext cx="3496113" cy="679599"/>
            </a:xfrm>
            <a:custGeom>
              <a:avLst/>
              <a:gdLst>
                <a:gd name="connsiteX0" fmla="*/ 0 w 3308640"/>
                <a:gd name="connsiteY0" fmla="*/ 0 h 609601"/>
                <a:gd name="connsiteX1" fmla="*/ 3308640 w 3308640"/>
                <a:gd name="connsiteY1" fmla="*/ 0 h 609601"/>
                <a:gd name="connsiteX2" fmla="*/ 3308640 w 3308640"/>
                <a:gd name="connsiteY2" fmla="*/ 609601 h 609601"/>
                <a:gd name="connsiteX3" fmla="*/ 619760 w 3308640"/>
                <a:gd name="connsiteY3" fmla="*/ 609601 h 609601"/>
                <a:gd name="connsiteX4" fmla="*/ 0 w 3308640"/>
                <a:gd name="connsiteY4" fmla="*/ 1 h 609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8640" h="609601">
                  <a:moveTo>
                    <a:pt x="0" y="0"/>
                  </a:moveTo>
                  <a:lnTo>
                    <a:pt x="3308640" y="0"/>
                  </a:lnTo>
                  <a:lnTo>
                    <a:pt x="3308640" y="609601"/>
                  </a:lnTo>
                  <a:lnTo>
                    <a:pt x="619760" y="609601"/>
                  </a:lnTo>
                  <a:lnTo>
                    <a:pt x="0" y="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rtlCol="0" anchor="ctr">
              <a:normAutofit/>
            </a:bodyPr>
            <a:p>
              <a:pPr algn="ctr"/>
              <a:r>
                <a:rPr lang="en-US" altLang="zh-CN" sz="2000" b="1" dirty="0">
                  <a:solidFill>
                    <a:schemeClr val="bg1"/>
                  </a:solidFill>
                  <a:sym typeface="Arial" panose="020B0604020202020204" pitchFamily="34" charset="0"/>
                </a:rPr>
                <a:t>Numerical Results</a:t>
              </a:r>
              <a:endParaRPr lang="en-US" altLang="zh-CN" sz="2000" b="1" dirty="0">
                <a:solidFill>
                  <a:schemeClr val="bg1"/>
                </a:solidFill>
                <a:sym typeface="Arial" panose="020B0604020202020204" pitchFamily="34" charset="0"/>
              </a:endParaRPr>
            </a:p>
          </p:txBody>
        </p:sp>
      </p:grpSp>
      <p:grpSp>
        <p:nvGrpSpPr>
          <p:cNvPr id="39" name="组合 38"/>
          <p:cNvGrpSpPr/>
          <p:nvPr>
            <p:custDataLst>
              <p:tags r:id="rId8"/>
            </p:custDataLst>
          </p:nvPr>
        </p:nvGrpSpPr>
        <p:grpSpPr>
          <a:xfrm rot="0">
            <a:off x="3479800" y="3544570"/>
            <a:ext cx="5344160" cy="679450"/>
            <a:chOff x="7351575" y="3250660"/>
            <a:chExt cx="5344308" cy="679599"/>
          </a:xfrm>
        </p:grpSpPr>
        <p:sp>
          <p:nvSpPr>
            <p:cNvPr id="40" name="直角三角形 105"/>
            <p:cNvSpPr/>
            <p:nvPr>
              <p:custDataLst>
                <p:tags r:id="rId9"/>
              </p:custDataLst>
            </p:nvPr>
          </p:nvSpPr>
          <p:spPr>
            <a:xfrm>
              <a:off x="7351575" y="3250661"/>
              <a:ext cx="654877" cy="679598"/>
            </a:xfrm>
            <a:custGeom>
              <a:avLst/>
              <a:gdLst>
                <a:gd name="connsiteX0" fmla="*/ 0 w 609600"/>
                <a:gd name="connsiteY0" fmla="*/ 609600 h 609600"/>
                <a:gd name="connsiteX1" fmla="*/ 0 w 609600"/>
                <a:gd name="connsiteY1" fmla="*/ 0 h 609600"/>
                <a:gd name="connsiteX2" fmla="*/ 609600 w 609600"/>
                <a:gd name="connsiteY2" fmla="*/ 609600 h 609600"/>
                <a:gd name="connsiteX3" fmla="*/ 0 w 609600"/>
                <a:gd name="connsiteY3" fmla="*/ 609600 h 609600"/>
                <a:gd name="connsiteX0-1" fmla="*/ 0 w 619760"/>
                <a:gd name="connsiteY0-2" fmla="*/ 609600 h 609600"/>
                <a:gd name="connsiteX1-3" fmla="*/ 0 w 619760"/>
                <a:gd name="connsiteY1-4" fmla="*/ 0 h 609600"/>
                <a:gd name="connsiteX2-5" fmla="*/ 619760 w 619760"/>
                <a:gd name="connsiteY2-6" fmla="*/ 609600 h 609600"/>
                <a:gd name="connsiteX3-7" fmla="*/ 0 w 619760"/>
                <a:gd name="connsiteY3-8" fmla="*/ 609600 h 609600"/>
              </a:gdLst>
              <a:ahLst/>
              <a:cxnLst>
                <a:cxn ang="0">
                  <a:pos x="connsiteX0-1" y="connsiteY0-2"/>
                </a:cxn>
                <a:cxn ang="0">
                  <a:pos x="connsiteX1-3" y="connsiteY1-4"/>
                </a:cxn>
                <a:cxn ang="0">
                  <a:pos x="connsiteX2-5" y="connsiteY2-6"/>
                </a:cxn>
                <a:cxn ang="0">
                  <a:pos x="connsiteX3-7" y="connsiteY3-8"/>
                </a:cxn>
              </a:cxnLst>
              <a:rect l="l" t="t" r="r" b="b"/>
              <a:pathLst>
                <a:path w="619760" h="609600">
                  <a:moveTo>
                    <a:pt x="0" y="609600"/>
                  </a:moveTo>
                  <a:lnTo>
                    <a:pt x="0" y="0"/>
                  </a:lnTo>
                  <a:lnTo>
                    <a:pt x="619760" y="609600"/>
                  </a:lnTo>
                  <a:lnTo>
                    <a:pt x="0" y="60960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bIns="0" rtlCol="0" anchor="b"/>
            <a:p>
              <a:r>
                <a:rPr lang="en-US" altLang="zh-CN" sz="2000" b="1" dirty="0">
                  <a:solidFill>
                    <a:schemeClr val="bg1"/>
                  </a:solidFill>
                  <a:sym typeface="Arial" panose="020B0604020202020204" pitchFamily="34" charset="0"/>
                </a:rPr>
                <a:t>03</a:t>
              </a:r>
              <a:endParaRPr lang="zh-CN" altLang="en-US" sz="2000" b="1" dirty="0">
                <a:solidFill>
                  <a:schemeClr val="bg1"/>
                </a:solidFill>
                <a:sym typeface="Arial" panose="020B0604020202020204" pitchFamily="34" charset="0"/>
              </a:endParaRPr>
            </a:p>
          </p:txBody>
        </p:sp>
        <p:sp>
          <p:nvSpPr>
            <p:cNvPr id="41" name="任意多边形 40"/>
            <p:cNvSpPr/>
            <p:nvPr>
              <p:custDataLst>
                <p:tags r:id="rId10"/>
              </p:custDataLst>
            </p:nvPr>
          </p:nvSpPr>
          <p:spPr>
            <a:xfrm>
              <a:off x="7434762" y="3250660"/>
              <a:ext cx="5261121" cy="679599"/>
            </a:xfrm>
            <a:custGeom>
              <a:avLst/>
              <a:gdLst>
                <a:gd name="connsiteX0" fmla="*/ 0 w 3308640"/>
                <a:gd name="connsiteY0" fmla="*/ 0 h 609601"/>
                <a:gd name="connsiteX1" fmla="*/ 3308640 w 3308640"/>
                <a:gd name="connsiteY1" fmla="*/ 0 h 609601"/>
                <a:gd name="connsiteX2" fmla="*/ 3308640 w 3308640"/>
                <a:gd name="connsiteY2" fmla="*/ 609601 h 609601"/>
                <a:gd name="connsiteX3" fmla="*/ 619760 w 3308640"/>
                <a:gd name="connsiteY3" fmla="*/ 609601 h 609601"/>
                <a:gd name="connsiteX4" fmla="*/ 0 w 3308640"/>
                <a:gd name="connsiteY4" fmla="*/ 1 h 609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8640" h="609601">
                  <a:moveTo>
                    <a:pt x="0" y="0"/>
                  </a:moveTo>
                  <a:lnTo>
                    <a:pt x="3308640" y="0"/>
                  </a:lnTo>
                  <a:lnTo>
                    <a:pt x="3308640" y="609601"/>
                  </a:lnTo>
                  <a:lnTo>
                    <a:pt x="619760" y="609601"/>
                  </a:lnTo>
                  <a:lnTo>
                    <a:pt x="0" y="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rtlCol="0" anchor="ctr">
              <a:normAutofit lnSpcReduction="10000"/>
            </a:bodyPr>
            <a:p>
              <a:pPr algn="ctr"/>
              <a:r>
                <a:rPr lang="en-US" altLang="zh-CN" sz="2000" b="1" dirty="0">
                  <a:solidFill>
                    <a:schemeClr val="bg1"/>
                  </a:solidFill>
                  <a:sym typeface="Arial" panose="020B0604020202020204" pitchFamily="34" charset="0"/>
                </a:rPr>
                <a:t>Theory: Single Risky Asset Example</a:t>
              </a:r>
              <a:endParaRPr lang="en-US" altLang="zh-CN" sz="2000" b="1" dirty="0">
                <a:solidFill>
                  <a:schemeClr val="bg1"/>
                </a:solidFill>
                <a:sym typeface="Arial" panose="020B0604020202020204" pitchFamily="34" charset="0"/>
              </a:endParaRPr>
            </a:p>
          </p:txBody>
        </p:sp>
      </p:grpSp>
      <p:grpSp>
        <p:nvGrpSpPr>
          <p:cNvPr id="42" name="组合 41"/>
          <p:cNvGrpSpPr/>
          <p:nvPr>
            <p:custDataLst>
              <p:tags r:id="rId11"/>
            </p:custDataLst>
          </p:nvPr>
        </p:nvGrpSpPr>
        <p:grpSpPr>
          <a:xfrm rot="0">
            <a:off x="3479800" y="4572000"/>
            <a:ext cx="5344160" cy="679450"/>
            <a:chOff x="7351575" y="4109815"/>
            <a:chExt cx="3579594" cy="679599"/>
          </a:xfrm>
        </p:grpSpPr>
        <p:sp>
          <p:nvSpPr>
            <p:cNvPr id="43" name="直角三角形 105"/>
            <p:cNvSpPr/>
            <p:nvPr>
              <p:custDataLst>
                <p:tags r:id="rId12"/>
              </p:custDataLst>
            </p:nvPr>
          </p:nvSpPr>
          <p:spPr>
            <a:xfrm>
              <a:off x="7351575" y="4109816"/>
              <a:ext cx="654877" cy="679598"/>
            </a:xfrm>
            <a:custGeom>
              <a:avLst/>
              <a:gdLst>
                <a:gd name="connsiteX0" fmla="*/ 0 w 609600"/>
                <a:gd name="connsiteY0" fmla="*/ 609600 h 609600"/>
                <a:gd name="connsiteX1" fmla="*/ 0 w 609600"/>
                <a:gd name="connsiteY1" fmla="*/ 0 h 609600"/>
                <a:gd name="connsiteX2" fmla="*/ 609600 w 609600"/>
                <a:gd name="connsiteY2" fmla="*/ 609600 h 609600"/>
                <a:gd name="connsiteX3" fmla="*/ 0 w 609600"/>
                <a:gd name="connsiteY3" fmla="*/ 609600 h 609600"/>
                <a:gd name="connsiteX0-1" fmla="*/ 0 w 619760"/>
                <a:gd name="connsiteY0-2" fmla="*/ 609600 h 609600"/>
                <a:gd name="connsiteX1-3" fmla="*/ 0 w 619760"/>
                <a:gd name="connsiteY1-4" fmla="*/ 0 h 609600"/>
                <a:gd name="connsiteX2-5" fmla="*/ 619760 w 619760"/>
                <a:gd name="connsiteY2-6" fmla="*/ 609600 h 609600"/>
                <a:gd name="connsiteX3-7" fmla="*/ 0 w 619760"/>
                <a:gd name="connsiteY3-8" fmla="*/ 609600 h 609600"/>
              </a:gdLst>
              <a:ahLst/>
              <a:cxnLst>
                <a:cxn ang="0">
                  <a:pos x="connsiteX0-1" y="connsiteY0-2"/>
                </a:cxn>
                <a:cxn ang="0">
                  <a:pos x="connsiteX1-3" y="connsiteY1-4"/>
                </a:cxn>
                <a:cxn ang="0">
                  <a:pos x="connsiteX2-5" y="connsiteY2-6"/>
                </a:cxn>
                <a:cxn ang="0">
                  <a:pos x="connsiteX3-7" y="connsiteY3-8"/>
                </a:cxn>
              </a:cxnLst>
              <a:rect l="l" t="t" r="r" b="b"/>
              <a:pathLst>
                <a:path w="619760" h="609600">
                  <a:moveTo>
                    <a:pt x="0" y="609600"/>
                  </a:moveTo>
                  <a:lnTo>
                    <a:pt x="0" y="0"/>
                  </a:lnTo>
                  <a:lnTo>
                    <a:pt x="619760" y="609600"/>
                  </a:lnTo>
                  <a:lnTo>
                    <a:pt x="0" y="60960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bIns="0" rtlCol="0" anchor="b"/>
            <a:p>
              <a:r>
                <a:rPr lang="en-US" altLang="zh-CN" sz="2000" b="1" dirty="0">
                  <a:solidFill>
                    <a:schemeClr val="bg1"/>
                  </a:solidFill>
                  <a:sym typeface="Arial" panose="020B0604020202020204" pitchFamily="34" charset="0"/>
                </a:rPr>
                <a:t>04</a:t>
              </a:r>
              <a:endParaRPr lang="zh-CN" altLang="en-US" sz="2000" b="1" dirty="0">
                <a:solidFill>
                  <a:schemeClr val="bg1"/>
                </a:solidFill>
                <a:sym typeface="Arial" panose="020B0604020202020204" pitchFamily="34" charset="0"/>
              </a:endParaRPr>
            </a:p>
          </p:txBody>
        </p:sp>
        <p:sp>
          <p:nvSpPr>
            <p:cNvPr id="44" name="任意多边形 43"/>
            <p:cNvSpPr/>
            <p:nvPr>
              <p:custDataLst>
                <p:tags r:id="rId13"/>
              </p:custDataLst>
            </p:nvPr>
          </p:nvSpPr>
          <p:spPr>
            <a:xfrm>
              <a:off x="7435056" y="4109815"/>
              <a:ext cx="3496113" cy="679599"/>
            </a:xfrm>
            <a:custGeom>
              <a:avLst/>
              <a:gdLst>
                <a:gd name="connsiteX0" fmla="*/ 0 w 3308640"/>
                <a:gd name="connsiteY0" fmla="*/ 0 h 609601"/>
                <a:gd name="connsiteX1" fmla="*/ 3308640 w 3308640"/>
                <a:gd name="connsiteY1" fmla="*/ 0 h 609601"/>
                <a:gd name="connsiteX2" fmla="*/ 3308640 w 3308640"/>
                <a:gd name="connsiteY2" fmla="*/ 609601 h 609601"/>
                <a:gd name="connsiteX3" fmla="*/ 619760 w 3308640"/>
                <a:gd name="connsiteY3" fmla="*/ 609601 h 609601"/>
                <a:gd name="connsiteX4" fmla="*/ 0 w 3308640"/>
                <a:gd name="connsiteY4" fmla="*/ 1 h 609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8640" h="609601">
                  <a:moveTo>
                    <a:pt x="0" y="0"/>
                  </a:moveTo>
                  <a:lnTo>
                    <a:pt x="3308640" y="0"/>
                  </a:lnTo>
                  <a:lnTo>
                    <a:pt x="3308640" y="609601"/>
                  </a:lnTo>
                  <a:lnTo>
                    <a:pt x="619760" y="609601"/>
                  </a:lnTo>
                  <a:lnTo>
                    <a:pt x="0" y="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rtlCol="0" anchor="ctr">
              <a:normAutofit/>
            </a:bodyPr>
            <a:p>
              <a:pPr algn="ctr"/>
              <a:r>
                <a:rPr lang="en-US" altLang="zh-CN" sz="2000" b="1" dirty="0">
                  <a:solidFill>
                    <a:schemeClr val="bg1"/>
                  </a:solidFill>
                  <a:sym typeface="Arial" panose="020B0604020202020204" pitchFamily="34" charset="0"/>
                </a:rPr>
                <a:t>Conclusion</a:t>
              </a:r>
              <a:endParaRPr lang="en-US" altLang="zh-CN" sz="2000" b="1" dirty="0">
                <a:solidFill>
                  <a:schemeClr val="bg1"/>
                </a:solidFill>
                <a:sym typeface="Arial" panose="020B0604020202020204" pitchFamily="34" charset="0"/>
              </a:endParaRPr>
            </a:p>
          </p:txBody>
        </p:sp>
      </p:grpSp>
      <p:grpSp>
        <p:nvGrpSpPr>
          <p:cNvPr id="45" name="组合 44"/>
          <p:cNvGrpSpPr/>
          <p:nvPr>
            <p:custDataLst>
              <p:tags r:id="rId14"/>
            </p:custDataLst>
          </p:nvPr>
        </p:nvGrpSpPr>
        <p:grpSpPr>
          <a:xfrm rot="0">
            <a:off x="3479800" y="5599430"/>
            <a:ext cx="5344160" cy="679450"/>
            <a:chOff x="7351575" y="4968970"/>
            <a:chExt cx="5344308" cy="679599"/>
          </a:xfrm>
        </p:grpSpPr>
        <p:sp>
          <p:nvSpPr>
            <p:cNvPr id="46" name="直角三角形 105"/>
            <p:cNvSpPr/>
            <p:nvPr>
              <p:custDataLst>
                <p:tags r:id="rId15"/>
              </p:custDataLst>
            </p:nvPr>
          </p:nvSpPr>
          <p:spPr>
            <a:xfrm>
              <a:off x="7351575" y="4968971"/>
              <a:ext cx="654877" cy="679598"/>
            </a:xfrm>
            <a:custGeom>
              <a:avLst/>
              <a:gdLst>
                <a:gd name="connsiteX0" fmla="*/ 0 w 609600"/>
                <a:gd name="connsiteY0" fmla="*/ 609600 h 609600"/>
                <a:gd name="connsiteX1" fmla="*/ 0 w 609600"/>
                <a:gd name="connsiteY1" fmla="*/ 0 h 609600"/>
                <a:gd name="connsiteX2" fmla="*/ 609600 w 609600"/>
                <a:gd name="connsiteY2" fmla="*/ 609600 h 609600"/>
                <a:gd name="connsiteX3" fmla="*/ 0 w 609600"/>
                <a:gd name="connsiteY3" fmla="*/ 609600 h 609600"/>
                <a:gd name="connsiteX0-1" fmla="*/ 0 w 619760"/>
                <a:gd name="connsiteY0-2" fmla="*/ 609600 h 609600"/>
                <a:gd name="connsiteX1-3" fmla="*/ 0 w 619760"/>
                <a:gd name="connsiteY1-4" fmla="*/ 0 h 609600"/>
                <a:gd name="connsiteX2-5" fmla="*/ 619760 w 619760"/>
                <a:gd name="connsiteY2-6" fmla="*/ 609600 h 609600"/>
                <a:gd name="connsiteX3-7" fmla="*/ 0 w 619760"/>
                <a:gd name="connsiteY3-8" fmla="*/ 609600 h 609600"/>
              </a:gdLst>
              <a:ahLst/>
              <a:cxnLst>
                <a:cxn ang="0">
                  <a:pos x="connsiteX0-1" y="connsiteY0-2"/>
                </a:cxn>
                <a:cxn ang="0">
                  <a:pos x="connsiteX1-3" y="connsiteY1-4"/>
                </a:cxn>
                <a:cxn ang="0">
                  <a:pos x="connsiteX2-5" y="connsiteY2-6"/>
                </a:cxn>
                <a:cxn ang="0">
                  <a:pos x="connsiteX3-7" y="connsiteY3-8"/>
                </a:cxn>
              </a:cxnLst>
              <a:rect l="l" t="t" r="r" b="b"/>
              <a:pathLst>
                <a:path w="619760" h="609600">
                  <a:moveTo>
                    <a:pt x="0" y="609600"/>
                  </a:moveTo>
                  <a:lnTo>
                    <a:pt x="0" y="0"/>
                  </a:lnTo>
                  <a:lnTo>
                    <a:pt x="619760" y="609600"/>
                  </a:lnTo>
                  <a:lnTo>
                    <a:pt x="0" y="60960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bIns="0" rtlCol="0" anchor="b"/>
            <a:p>
              <a:r>
                <a:rPr lang="en-US" altLang="zh-CN" sz="2000" b="1" dirty="0">
                  <a:solidFill>
                    <a:schemeClr val="bg1"/>
                  </a:solidFill>
                  <a:sym typeface="Arial" panose="020B0604020202020204" pitchFamily="34" charset="0"/>
                </a:rPr>
                <a:t>05</a:t>
              </a:r>
              <a:endParaRPr lang="zh-CN" altLang="en-US" sz="2000" b="1" dirty="0">
                <a:solidFill>
                  <a:schemeClr val="bg1"/>
                </a:solidFill>
                <a:sym typeface="Arial" panose="020B0604020202020204" pitchFamily="34" charset="0"/>
              </a:endParaRPr>
            </a:p>
          </p:txBody>
        </p:sp>
        <p:sp>
          <p:nvSpPr>
            <p:cNvPr id="47" name="任意多边形 46"/>
            <p:cNvSpPr/>
            <p:nvPr>
              <p:custDataLst>
                <p:tags r:id="rId16"/>
              </p:custDataLst>
            </p:nvPr>
          </p:nvSpPr>
          <p:spPr>
            <a:xfrm>
              <a:off x="7434762" y="4968970"/>
              <a:ext cx="5261121" cy="679599"/>
            </a:xfrm>
            <a:custGeom>
              <a:avLst/>
              <a:gdLst>
                <a:gd name="connsiteX0" fmla="*/ 0 w 3308640"/>
                <a:gd name="connsiteY0" fmla="*/ 0 h 609601"/>
                <a:gd name="connsiteX1" fmla="*/ 3308640 w 3308640"/>
                <a:gd name="connsiteY1" fmla="*/ 0 h 609601"/>
                <a:gd name="connsiteX2" fmla="*/ 3308640 w 3308640"/>
                <a:gd name="connsiteY2" fmla="*/ 609601 h 609601"/>
                <a:gd name="connsiteX3" fmla="*/ 619760 w 3308640"/>
                <a:gd name="connsiteY3" fmla="*/ 609601 h 609601"/>
                <a:gd name="connsiteX4" fmla="*/ 0 w 3308640"/>
                <a:gd name="connsiteY4" fmla="*/ 1 h 609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8640" h="609601">
                  <a:moveTo>
                    <a:pt x="0" y="0"/>
                  </a:moveTo>
                  <a:lnTo>
                    <a:pt x="3308640" y="0"/>
                  </a:lnTo>
                  <a:lnTo>
                    <a:pt x="3308640" y="609601"/>
                  </a:lnTo>
                  <a:lnTo>
                    <a:pt x="619760" y="609601"/>
                  </a:lnTo>
                  <a:lnTo>
                    <a:pt x="0" y="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rtlCol="0" anchor="ctr">
              <a:normAutofit/>
            </a:bodyPr>
            <a:p>
              <a:pPr algn="ctr"/>
              <a:r>
                <a:rPr lang="en-US" altLang="zh-CN" sz="2000" b="1" dirty="0">
                  <a:solidFill>
                    <a:schemeClr val="bg1"/>
                  </a:solidFill>
                  <a:sym typeface="Arial" panose="020B0604020202020204" pitchFamily="34" charset="0"/>
                </a:rPr>
                <a:t>My Opinion</a:t>
              </a:r>
              <a:endParaRPr lang="en-US" altLang="zh-CN" sz="2000" b="1" dirty="0">
                <a:solidFill>
                  <a:schemeClr val="bg1"/>
                </a:solidFill>
                <a:sym typeface="Arial" panose="020B0604020202020204" pitchFamily="34" charset="0"/>
              </a:endParaRPr>
            </a:p>
          </p:txBody>
        </p:sp>
      </p:grpSp>
    </p:spTree>
    <p:custDataLst>
      <p:tags r:id="rId17"/>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93394" y="1473200"/>
            <a:ext cx="11321415" cy="1703245"/>
          </a:xfrm>
          <a:prstGeom prst="rect">
            <a:avLst/>
          </a:prstGeom>
        </p:spPr>
        <p:txBody>
          <a:bodyPr vert="horz" lIns="91440" tIns="45720" rIns="91440" bIns="45720" rtlCol="0" anchor="b">
            <a:normAutofit/>
          </a:bodyPr>
          <a:lstStyle>
            <a:defPPr>
              <a:defRPr lang="zh-CN"/>
            </a:defPPr>
            <a:lvl1pPr lvl="0">
              <a:lnSpc>
                <a:spcPct val="90000"/>
              </a:lnSpc>
              <a:spcBef>
                <a:spcPct val="0"/>
              </a:spcBef>
              <a:buNone/>
              <a:defRPr sz="4800">
                <a:solidFill>
                  <a:srgbClr val="00B0F0"/>
                </a:solidFill>
                <a:latin typeface="+mj-lt"/>
                <a:ea typeface="+mj-ea"/>
                <a:cs typeface="+mj-cs"/>
              </a:defRPr>
            </a:lvl1pPr>
          </a:lstStyle>
          <a:p>
            <a:r>
              <a:rPr lang="en-US" altLang="zh-CN" dirty="0">
                <a:solidFill>
                  <a:schemeClr val="tx1"/>
                </a:solidFill>
              </a:rPr>
              <a:t>Theory: Single Risky Asset Example</a:t>
            </a:r>
            <a:endParaRPr lang="en-US" altLang="zh-CN" dirty="0">
              <a:solidFill>
                <a:schemeClr val="tx1"/>
              </a:solidFill>
            </a:endParaRPr>
          </a:p>
        </p:txBody>
      </p:sp>
      <p:sp>
        <p:nvSpPr>
          <p:cNvPr id="3" name="文本框 2"/>
          <p:cNvSpPr txBox="1"/>
          <p:nvPr>
            <p:custDataLst>
              <p:tags r:id="rId2"/>
            </p:custDataLst>
          </p:nvPr>
        </p:nvSpPr>
        <p:spPr>
          <a:xfrm>
            <a:off x="493393" y="3435525"/>
            <a:ext cx="11321415" cy="1069800"/>
          </a:xfrm>
          <a:prstGeom prst="rect">
            <a:avLst/>
          </a:prstGeom>
        </p:spPr>
        <p:txBody>
          <a:bodyPr vert="horz" lIns="91440" tIns="45720" rIns="91440" bIns="45720" rtlCol="0">
            <a:normAutofit/>
          </a:bodyPr>
          <a:lstStyle>
            <a:defPPr>
              <a:defRPr lang="zh-CN"/>
            </a:defPPr>
            <a:lvl1pPr marR="0" lvl="0" indent="0" eaLnBrk="0" fontAlgn="base" hangingPunct="0">
              <a:lnSpc>
                <a:spcPct val="100000"/>
              </a:lnSpc>
              <a:spcBef>
                <a:spcPct val="0"/>
              </a:spcBef>
              <a:spcAft>
                <a:spcPct val="0"/>
              </a:spcAft>
              <a:buClrTx/>
              <a:buSzTx/>
              <a:buFont typeface="Arial" panose="020B0604020202020204" pitchFamily="34" charset="0"/>
              <a:buNone/>
              <a:defRPr kumimoji="0" sz="3600" b="0" i="0" u="none" strike="noStrike" cap="none" spc="0" normalizeH="0" baseline="0">
                <a:ln>
                  <a:noFill/>
                </a:ln>
                <a:effectLst/>
                <a:uLnTx/>
                <a:uFillTx/>
                <a:latin typeface="Calibri" panose="020F0502020204030204" charset="0"/>
                <a:ea typeface="微软雅黑" panose="020B0503020204020204" charset="-122"/>
              </a:defRPr>
            </a:lvl1pPr>
            <a:lvl2pPr marL="685800" indent="-228600">
              <a:lnSpc>
                <a:spcPct val="90000"/>
              </a:lnSpc>
              <a:spcBef>
                <a:spcPts val="500"/>
              </a:spcBef>
              <a:buFont typeface="Arial" panose="020B0604020202020204" pitchFamily="34" charset="0"/>
              <a:buChar char="•"/>
              <a:defRPr sz="2000">
                <a:solidFill>
                  <a:schemeClr val="bg1">
                    <a:lumMod val="85000"/>
                  </a:schemeClr>
                </a:solidFill>
              </a:defRPr>
            </a:lvl2pPr>
            <a:lvl3pPr marL="1143000" indent="-228600">
              <a:lnSpc>
                <a:spcPct val="90000"/>
              </a:lnSpc>
              <a:spcBef>
                <a:spcPts val="500"/>
              </a:spcBef>
              <a:buFont typeface="Arial" panose="020B0604020202020204" pitchFamily="34" charset="0"/>
              <a:buChar char="•"/>
              <a:defRPr>
                <a:solidFill>
                  <a:schemeClr val="bg1">
                    <a:lumMod val="85000"/>
                  </a:schemeClr>
                </a:solidFill>
              </a:defRPr>
            </a:lvl3pPr>
            <a:lvl4pPr marL="1600200" indent="-228600">
              <a:lnSpc>
                <a:spcPct val="90000"/>
              </a:lnSpc>
              <a:spcBef>
                <a:spcPts val="500"/>
              </a:spcBef>
              <a:buFont typeface="Arial" panose="020B0604020202020204" pitchFamily="34" charset="0"/>
              <a:buChar char="•"/>
              <a:defRPr>
                <a:solidFill>
                  <a:schemeClr val="bg1">
                    <a:lumMod val="85000"/>
                  </a:schemeClr>
                </a:solidFill>
              </a:defRPr>
            </a:lvl4pPr>
            <a:lvl5pPr marL="2057400" indent="-228600">
              <a:lnSpc>
                <a:spcPct val="90000"/>
              </a:lnSpc>
              <a:spcBef>
                <a:spcPts val="500"/>
              </a:spcBef>
              <a:buFont typeface="Arial" panose="020B0604020202020204" pitchFamily="34" charset="0"/>
              <a:buChar char="•"/>
              <a:defRPr>
                <a:solidFill>
                  <a:schemeClr val="bg1">
                    <a:lumMod val="8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sz="2400" dirty="0">
                <a:latin typeface="+mn-lt"/>
                <a:ea typeface="+mn-ea"/>
              </a:rPr>
              <a:t>Problem 1 | Problem 2 </a:t>
            </a:r>
            <a:endParaRPr lang="en-US" altLang="zh-CN" sz="2400" dirty="0">
              <a:latin typeface="+mn-lt"/>
              <a:ea typeface="+mn-ea"/>
            </a:endParaRPr>
          </a:p>
        </p:txBody>
      </p:sp>
      <p:cxnSp>
        <p:nvCxnSpPr>
          <p:cNvPr id="5" name="直接连接符 4"/>
          <p:cNvCxnSpPr/>
          <p:nvPr>
            <p:custDataLst>
              <p:tags r:id="rId3"/>
            </p:custDataLst>
          </p:nvPr>
        </p:nvCxnSpPr>
        <p:spPr>
          <a:xfrm>
            <a:off x="493395" y="3293110"/>
            <a:ext cx="11321413" cy="635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a:sym typeface="+mn-ea"/>
              </a:rPr>
              <a:t>Problem 1 (proportional costs, single risky asset)</a:t>
            </a:r>
            <a:endParaRPr lang="en-US" altLang="zh-CN">
              <a:sym typeface="+mn-ea"/>
            </a:endParaRPr>
          </a:p>
        </p:txBody>
      </p:sp>
      <p:sp>
        <p:nvSpPr>
          <p:cNvPr id="3" name="内容占位符 2"/>
          <p:cNvSpPr>
            <a:spLocks noGrp="1"/>
          </p:cNvSpPr>
          <p:nvPr>
            <p:ph idx="1"/>
          </p:nvPr>
        </p:nvSpPr>
        <p:spPr/>
        <p:txBody>
          <a:bodyPr>
            <a:noAutofit/>
          </a:bodyPr>
          <a:p>
            <a:r>
              <a:rPr lang="en-US" altLang="zh-CN"/>
              <a:t>Choose purchases P ≥ 0 and sales S ≥ 0 of the risky asset to maximize the utility function:</a:t>
            </a:r>
            <a:endParaRPr lang="en-US" altLang="zh-CN"/>
          </a:p>
          <a:p>
            <a:endParaRPr lang="en-US" altLang="zh-CN"/>
          </a:p>
        </p:txBody>
      </p:sp>
      <p:grpSp>
        <p:nvGrpSpPr>
          <p:cNvPr id="8" name="组合 7"/>
          <p:cNvGrpSpPr/>
          <p:nvPr/>
        </p:nvGrpSpPr>
        <p:grpSpPr>
          <a:xfrm>
            <a:off x="770890" y="3211830"/>
            <a:ext cx="9919970" cy="3409315"/>
            <a:chOff x="1214" y="5058"/>
            <a:chExt cx="15622" cy="5369"/>
          </a:xfrm>
        </p:grpSpPr>
        <p:sp>
          <p:nvSpPr>
            <p:cNvPr id="4" name="圆角矩形 3"/>
            <p:cNvSpPr/>
            <p:nvPr/>
          </p:nvSpPr>
          <p:spPr>
            <a:xfrm>
              <a:off x="6814" y="5059"/>
              <a:ext cx="2286" cy="1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zh-CN" altLang="en-US"/>
            </a:p>
          </p:txBody>
        </p:sp>
        <p:grpSp>
          <p:nvGrpSpPr>
            <p:cNvPr id="20" name="组合 19"/>
            <p:cNvGrpSpPr/>
            <p:nvPr/>
          </p:nvGrpSpPr>
          <p:grpSpPr>
            <a:xfrm>
              <a:off x="1214" y="5058"/>
              <a:ext cx="15623" cy="4961"/>
              <a:chOff x="2144" y="4991"/>
              <a:chExt cx="15623" cy="4961"/>
            </a:xfrm>
          </p:grpSpPr>
          <p:sp>
            <p:nvSpPr>
              <p:cNvPr id="12" name="圆角矩形 11"/>
              <p:cNvSpPr/>
              <p:nvPr/>
            </p:nvSpPr>
            <p:spPr>
              <a:xfrm>
                <a:off x="14113" y="4991"/>
                <a:ext cx="2943" cy="187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p>
                <a:pPr algn="ctr"/>
                <a:endParaRPr lang="zh-CN" altLang="en-US"/>
              </a:p>
            </p:txBody>
          </p:sp>
          <p:sp>
            <p:nvSpPr>
              <p:cNvPr id="11" name="圆角矩形 10"/>
              <p:cNvSpPr/>
              <p:nvPr/>
            </p:nvSpPr>
            <p:spPr>
              <a:xfrm>
                <a:off x="10131" y="4991"/>
                <a:ext cx="3894" cy="187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10" name="圆角矩形 9"/>
              <p:cNvSpPr/>
              <p:nvPr/>
            </p:nvSpPr>
            <p:spPr>
              <a:xfrm>
                <a:off x="4819" y="4991"/>
                <a:ext cx="2794" cy="18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aphicFrame>
            <p:nvGraphicFramePr>
              <p:cNvPr id="5" name="对象 4">
                <a:hlinkClick r:id="" action="ppaction://ole?verb="/>
              </p:cNvPr>
              <p:cNvGraphicFramePr>
                <a:graphicFrameLocks noChangeAspect="1"/>
              </p:cNvGraphicFramePr>
              <p:nvPr/>
            </p:nvGraphicFramePr>
            <p:xfrm>
              <a:off x="2144" y="5099"/>
              <a:ext cx="14911" cy="1662"/>
            </p:xfrm>
            <a:graphic>
              <a:graphicData uri="http://schemas.openxmlformats.org/presentationml/2006/ole">
                <mc:AlternateContent xmlns:mc="http://schemas.openxmlformats.org/markup-compatibility/2006">
                  <mc:Choice xmlns:v="urn:schemas-microsoft-com:vml" Requires="v">
                    <p:oleObj spid="_x0000_s1026" name="" r:id="rId1" imgW="3530600" imgH="393700" progId="Equation.KSEE3">
                      <p:embed/>
                    </p:oleObj>
                  </mc:Choice>
                  <mc:Fallback>
                    <p:oleObj name="" r:id="rId1" imgW="3530600" imgH="393700" progId="Equation.KSEE3">
                      <p:embed/>
                      <p:pic>
                        <p:nvPicPr>
                          <p:cNvPr id="0" name="图片 1025"/>
                          <p:cNvPicPr/>
                          <p:nvPr/>
                        </p:nvPicPr>
                        <p:blipFill>
                          <a:blip r:embed="rId2"/>
                          <a:stretch>
                            <a:fillRect/>
                          </a:stretch>
                        </p:blipFill>
                        <p:spPr>
                          <a:xfrm>
                            <a:off x="2144" y="5099"/>
                            <a:ext cx="14911" cy="1662"/>
                          </a:xfrm>
                          <a:prstGeom prst="rect">
                            <a:avLst/>
                          </a:prstGeom>
                        </p:spPr>
                      </p:pic>
                    </p:oleObj>
                  </mc:Fallback>
                </mc:AlternateContent>
              </a:graphicData>
            </a:graphic>
          </p:graphicFrame>
          <p:sp>
            <p:nvSpPr>
              <p:cNvPr id="13" name="下箭头 12"/>
              <p:cNvSpPr/>
              <p:nvPr/>
            </p:nvSpPr>
            <p:spPr>
              <a:xfrm>
                <a:off x="5713" y="7059"/>
                <a:ext cx="1005" cy="1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下箭头 13"/>
              <p:cNvSpPr/>
              <p:nvPr/>
            </p:nvSpPr>
            <p:spPr>
              <a:xfrm>
                <a:off x="11787" y="7059"/>
                <a:ext cx="1005" cy="112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15" name="下箭头 14"/>
              <p:cNvSpPr/>
              <p:nvPr/>
            </p:nvSpPr>
            <p:spPr>
              <a:xfrm>
                <a:off x="15082" y="7059"/>
                <a:ext cx="1005" cy="112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p>
                <a:pPr algn="ctr"/>
                <a:endParaRPr lang="zh-CN" altLang="en-US"/>
              </a:p>
            </p:txBody>
          </p:sp>
          <p:sp>
            <p:nvSpPr>
              <p:cNvPr id="16" name="文本框 15"/>
              <p:cNvSpPr txBox="1"/>
              <p:nvPr/>
            </p:nvSpPr>
            <p:spPr>
              <a:xfrm>
                <a:off x="5033" y="8645"/>
                <a:ext cx="2364" cy="1307"/>
              </a:xfrm>
              <a:prstGeom prst="rect">
                <a:avLst/>
              </a:prstGeom>
              <a:noFill/>
            </p:spPr>
            <p:txBody>
              <a:bodyPr wrap="square" rtlCol="0">
                <a:spAutoFit/>
              </a:bodyPr>
              <a:p>
                <a:pPr algn="ctr"/>
                <a:r>
                  <a:rPr lang="en-US" altLang="zh-CN" sz="2400"/>
                  <a:t>Expected Return</a:t>
                </a:r>
                <a:endParaRPr lang="en-US" altLang="zh-CN" sz="2400"/>
              </a:p>
            </p:txBody>
          </p:sp>
          <p:sp>
            <p:nvSpPr>
              <p:cNvPr id="17" name="文本框 16"/>
              <p:cNvSpPr txBox="1"/>
              <p:nvPr/>
            </p:nvSpPr>
            <p:spPr>
              <a:xfrm>
                <a:off x="10608" y="8645"/>
                <a:ext cx="3362" cy="1307"/>
              </a:xfrm>
              <a:prstGeom prst="rect">
                <a:avLst/>
              </a:prstGeom>
              <a:noFill/>
            </p:spPr>
            <p:txBody>
              <a:bodyPr wrap="square" rtlCol="0">
                <a:spAutoFit/>
              </a:bodyPr>
              <a:p>
                <a:pPr algn="ctr"/>
                <a:r>
                  <a:rPr lang="en-US" altLang="zh-CN" sz="2400">
                    <a:sym typeface="+mn-ea"/>
                  </a:rPr>
                  <a:t>Penalty for Tracking Error</a:t>
                </a:r>
                <a:endParaRPr lang="en-US" altLang="zh-CN" sz="2400"/>
              </a:p>
            </p:txBody>
          </p:sp>
          <p:sp>
            <p:nvSpPr>
              <p:cNvPr id="18" name="文本框 17"/>
              <p:cNvSpPr txBox="1"/>
              <p:nvPr/>
            </p:nvSpPr>
            <p:spPr>
              <a:xfrm>
                <a:off x="13402" y="8645"/>
                <a:ext cx="4365" cy="1307"/>
              </a:xfrm>
              <a:prstGeom prst="rect">
                <a:avLst/>
              </a:prstGeom>
              <a:noFill/>
            </p:spPr>
            <p:txBody>
              <a:bodyPr wrap="square" rtlCol="0">
                <a:spAutoFit/>
              </a:bodyPr>
              <a:p>
                <a:pPr algn="ctr"/>
                <a:r>
                  <a:rPr lang="en-US" altLang="zh-CN" sz="2400"/>
                  <a:t>Transaction </a:t>
                </a:r>
                <a:endParaRPr lang="en-US" altLang="zh-CN" sz="2400"/>
              </a:p>
              <a:p>
                <a:pPr algn="ctr"/>
                <a:r>
                  <a:rPr lang="en-US" altLang="zh-CN" sz="2400"/>
                  <a:t>Costs</a:t>
                </a:r>
                <a:endParaRPr lang="en-US" altLang="zh-CN" sz="2400"/>
              </a:p>
            </p:txBody>
          </p:sp>
        </p:grpSp>
        <p:sp>
          <p:nvSpPr>
            <p:cNvPr id="6" name="下箭头 5"/>
            <p:cNvSpPr/>
            <p:nvPr/>
          </p:nvSpPr>
          <p:spPr>
            <a:xfrm>
              <a:off x="7454" y="7113"/>
              <a:ext cx="1005" cy="112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zh-CN" altLang="en-US"/>
            </a:p>
          </p:txBody>
        </p:sp>
        <p:sp>
          <p:nvSpPr>
            <p:cNvPr id="7" name="文本框 6"/>
            <p:cNvSpPr txBox="1"/>
            <p:nvPr/>
          </p:nvSpPr>
          <p:spPr>
            <a:xfrm>
              <a:off x="6447" y="8539"/>
              <a:ext cx="3018" cy="1888"/>
            </a:xfrm>
            <a:prstGeom prst="rect">
              <a:avLst/>
            </a:prstGeom>
            <a:noFill/>
          </p:spPr>
          <p:txBody>
            <a:bodyPr wrap="square" rtlCol="0">
              <a:spAutoFit/>
            </a:bodyPr>
            <a:p>
              <a:pPr algn="ctr"/>
              <a:r>
                <a:rPr lang="en-US" altLang="zh-CN" sz="2400">
                  <a:sym typeface="+mn-ea"/>
                </a:rPr>
                <a:t>Disutility of</a:t>
              </a:r>
              <a:endParaRPr lang="en-US" altLang="zh-CN" sz="2400"/>
            </a:p>
            <a:p>
              <a:pPr algn="ctr"/>
              <a:r>
                <a:rPr lang="en-US" altLang="zh-CN" sz="2400">
                  <a:sym typeface="+mn-ea"/>
                </a:rPr>
                <a:t>Taking on Variance</a:t>
              </a:r>
              <a:endParaRPr lang="en-US" altLang="zh-CN" sz="2400"/>
            </a:p>
          </p:txBody>
        </p:sp>
      </p:gr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a:sym typeface="+mn-ea"/>
              </a:rPr>
              <a:t>Problem 1 (proportional costs, single risky asset)</a:t>
            </a:r>
            <a:endParaRPr lang="en-US" altLang="zh-CN">
              <a:sym typeface="+mn-ea"/>
            </a:endParaRPr>
          </a:p>
        </p:txBody>
      </p:sp>
      <p:sp>
        <p:nvSpPr>
          <p:cNvPr id="3" name="内容占位符 2"/>
          <p:cNvSpPr>
            <a:spLocks noGrp="1"/>
          </p:cNvSpPr>
          <p:nvPr>
            <p:ph idx="1"/>
          </p:nvPr>
        </p:nvSpPr>
        <p:spPr>
          <a:xfrm>
            <a:off x="838200" y="1825625"/>
            <a:ext cx="10515600" cy="568960"/>
          </a:xfrm>
        </p:spPr>
        <p:txBody>
          <a:bodyPr>
            <a:noAutofit/>
          </a:bodyPr>
          <a:p>
            <a:r>
              <a:rPr lang="en-US" altLang="zh-CN"/>
              <a:t>Solution: characterized by a non-trading region</a:t>
            </a:r>
            <a:endParaRPr lang="en-US" altLang="zh-CN"/>
          </a:p>
          <a:p>
            <a:pPr marL="0" indent="0">
              <a:buNone/>
            </a:pPr>
            <a:r>
              <a:rPr lang="en-US" altLang="zh-CN"/>
              <a:t>    </a:t>
            </a:r>
            <a:endParaRPr lang="en-US" altLang="zh-CN"/>
          </a:p>
          <a:p>
            <a:endParaRPr lang="en-US" altLang="zh-CN"/>
          </a:p>
        </p:txBody>
      </p:sp>
      <p:graphicFrame>
        <p:nvGraphicFramePr>
          <p:cNvPr id="9" name="对象 8">
            <a:hlinkClick r:id="" action="ppaction://ole?verb="/>
          </p:cNvPr>
          <p:cNvGraphicFramePr>
            <a:graphicFrameLocks noChangeAspect="1"/>
          </p:cNvGraphicFramePr>
          <p:nvPr/>
        </p:nvGraphicFramePr>
        <p:xfrm>
          <a:off x="7591425" y="1884680"/>
          <a:ext cx="641350" cy="435610"/>
        </p:xfrm>
        <a:graphic>
          <a:graphicData uri="http://schemas.openxmlformats.org/presentationml/2006/ole">
            <mc:AlternateContent xmlns:mc="http://schemas.openxmlformats.org/markup-compatibility/2006">
              <mc:Choice xmlns:v="urn:schemas-microsoft-com:vml" Requires="v">
                <p:oleObj spid="_x0000_s2049" name="" r:id="rId1" imgW="355600" imgH="241300" progId="Equation.KSEE3">
                  <p:embed/>
                </p:oleObj>
              </mc:Choice>
              <mc:Fallback>
                <p:oleObj name="" r:id="rId1" imgW="355600" imgH="241300" progId="Equation.KSEE3">
                  <p:embed/>
                  <p:pic>
                    <p:nvPicPr>
                      <p:cNvPr id="0" name="图片 2048"/>
                      <p:cNvPicPr/>
                      <p:nvPr/>
                    </p:nvPicPr>
                    <p:blipFill>
                      <a:blip r:embed="rId2"/>
                      <a:stretch>
                        <a:fillRect/>
                      </a:stretch>
                    </p:blipFill>
                    <p:spPr>
                      <a:xfrm>
                        <a:off x="7591425" y="1884680"/>
                        <a:ext cx="641350" cy="435610"/>
                      </a:xfrm>
                      <a:prstGeom prst="rect">
                        <a:avLst/>
                      </a:prstGeom>
                    </p:spPr>
                  </p:pic>
                </p:oleObj>
              </mc:Fallback>
            </mc:AlternateContent>
          </a:graphicData>
        </a:graphic>
      </p:graphicFrame>
      <p:graphicFrame>
        <p:nvGraphicFramePr>
          <p:cNvPr id="21" name="对象 20">
            <a:hlinkClick r:id="" action="ppaction://ole?verb="/>
          </p:cNvPr>
          <p:cNvGraphicFramePr>
            <a:graphicFrameLocks noChangeAspect="1"/>
          </p:cNvGraphicFramePr>
          <p:nvPr/>
        </p:nvGraphicFramePr>
        <p:xfrm>
          <a:off x="1173480" y="2394585"/>
          <a:ext cx="5553710" cy="1441450"/>
        </p:xfrm>
        <a:graphic>
          <a:graphicData uri="http://schemas.openxmlformats.org/presentationml/2006/ole">
            <mc:AlternateContent xmlns:mc="http://schemas.openxmlformats.org/markup-compatibility/2006">
              <mc:Choice xmlns:v="urn:schemas-microsoft-com:vml" Requires="v">
                <p:oleObj spid="_x0000_s4" name="" r:id="rId3" imgW="2743200" imgH="711200" progId="Equation.KSEE3">
                  <p:embed/>
                </p:oleObj>
              </mc:Choice>
              <mc:Fallback>
                <p:oleObj name="" r:id="rId3" imgW="2743200" imgH="711200" progId="Equation.KSEE3">
                  <p:embed/>
                  <p:pic>
                    <p:nvPicPr>
                      <p:cNvPr id="0" name="图片 2048"/>
                      <p:cNvPicPr/>
                      <p:nvPr/>
                    </p:nvPicPr>
                    <p:blipFill>
                      <a:blip r:embed="rId4"/>
                      <a:stretch>
                        <a:fillRect/>
                      </a:stretch>
                    </p:blipFill>
                    <p:spPr>
                      <a:xfrm>
                        <a:off x="1173480" y="2394585"/>
                        <a:ext cx="5553710" cy="1441450"/>
                      </a:xfrm>
                      <a:prstGeom prst="rect">
                        <a:avLst/>
                      </a:prstGeom>
                    </p:spPr>
                  </p:pic>
                </p:oleObj>
              </mc:Fallback>
            </mc:AlternateContent>
          </a:graphicData>
        </a:graphic>
      </p:graphicFrame>
      <p:sp>
        <p:nvSpPr>
          <p:cNvPr id="23" name="内容占位符 2"/>
          <p:cNvSpPr>
            <a:spLocks noGrp="1"/>
          </p:cNvSpPr>
          <p:nvPr/>
        </p:nvSpPr>
        <p:spPr>
          <a:xfrm>
            <a:off x="838200" y="4031615"/>
            <a:ext cx="10515600" cy="56896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t>It is always better to execute the net transaction    </a:t>
            </a:r>
            <a:endParaRPr lang="en-US" altLang="zh-CN"/>
          </a:p>
          <a:p>
            <a:endParaRPr lang="en-US" altLang="zh-CN"/>
          </a:p>
        </p:txBody>
      </p:sp>
      <p:graphicFrame>
        <p:nvGraphicFramePr>
          <p:cNvPr id="24" name="对象 23">
            <a:hlinkClick r:id="" action="ppaction://ole?verb="/>
          </p:cNvPr>
          <p:cNvGraphicFramePr>
            <a:graphicFrameLocks noChangeAspect="1"/>
          </p:cNvGraphicFramePr>
          <p:nvPr/>
        </p:nvGraphicFramePr>
        <p:xfrm>
          <a:off x="1083310" y="4770120"/>
          <a:ext cx="4963160" cy="1750060"/>
        </p:xfrm>
        <a:graphic>
          <a:graphicData uri="http://schemas.openxmlformats.org/presentationml/2006/ole">
            <mc:AlternateContent xmlns:mc="http://schemas.openxmlformats.org/markup-compatibility/2006">
              <mc:Choice xmlns:v="urn:schemas-microsoft-com:vml" Requires="v">
                <p:oleObj spid="_x0000_s25" name="" r:id="rId5" imgW="2451100" imgH="862965" progId="Equation.KSEE3">
                  <p:embed/>
                </p:oleObj>
              </mc:Choice>
              <mc:Fallback>
                <p:oleObj name="" r:id="rId5" imgW="2451100" imgH="862965" progId="Equation.KSEE3">
                  <p:embed/>
                  <p:pic>
                    <p:nvPicPr>
                      <p:cNvPr id="0" name="图片 2048"/>
                      <p:cNvPicPr/>
                      <p:nvPr/>
                    </p:nvPicPr>
                    <p:blipFill>
                      <a:blip r:embed="rId6"/>
                      <a:stretch>
                        <a:fillRect/>
                      </a:stretch>
                    </p:blipFill>
                    <p:spPr>
                      <a:xfrm>
                        <a:off x="1083310" y="4770120"/>
                        <a:ext cx="4963160" cy="1750060"/>
                      </a:xfrm>
                      <a:prstGeom prst="rect">
                        <a:avLst/>
                      </a:prstGeom>
                    </p:spPr>
                  </p:pic>
                </p:oleObj>
              </mc:Fallback>
            </mc:AlternateContent>
          </a:graphicData>
        </a:graphic>
      </p:graphicFrame>
    </p:spTree>
    <p:custDataLst>
      <p:tags r:id="rId7"/>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a:sym typeface="+mn-ea"/>
              </a:rPr>
              <a:t>Problem 1 (proportional costs, single risky asset)</a:t>
            </a:r>
            <a:endParaRPr lang="en-US" altLang="zh-CN">
              <a:sym typeface="+mn-ea"/>
            </a:endParaRPr>
          </a:p>
        </p:txBody>
      </p:sp>
      <p:sp>
        <p:nvSpPr>
          <p:cNvPr id="3" name="内容占位符 2"/>
          <p:cNvSpPr>
            <a:spLocks noGrp="1"/>
          </p:cNvSpPr>
          <p:nvPr>
            <p:ph idx="1"/>
          </p:nvPr>
        </p:nvSpPr>
        <p:spPr>
          <a:xfrm>
            <a:off x="838200" y="1825625"/>
            <a:ext cx="10515600" cy="4283710"/>
          </a:xfrm>
        </p:spPr>
        <p:txBody>
          <a:bodyPr>
            <a:noAutofit/>
          </a:bodyPr>
          <a:p>
            <a:pPr marL="0" indent="0">
              <a:buNone/>
            </a:pPr>
            <a:r>
              <a:rPr lang="en-US" altLang="zh-CN"/>
              <a:t>This single period model is different from typical continuous-time models.</a:t>
            </a:r>
            <a:endParaRPr lang="en-US" altLang="zh-CN"/>
          </a:p>
          <a:p>
            <a:r>
              <a:rPr lang="en-US" altLang="zh-CN"/>
              <a:t>1. In continuous-time models, the size of the non-trading region is more than proportional to costs when costs are small because we are not so urgent to trade.</a:t>
            </a:r>
            <a:endParaRPr lang="en-US" altLang="zh-CN"/>
          </a:p>
          <a:p>
            <a:r>
              <a:rPr lang="en-US" altLang="zh-CN"/>
              <a:t>2.At the optimum, the impact of transaction costs on optimal utility is of first-order in single-period model, which is different from traditional continuous-time models</a:t>
            </a:r>
            <a:endParaRPr lang="en-US" altLang="zh-CN"/>
          </a:p>
          <a:p>
            <a:pPr marL="0" indent="0">
              <a:buNone/>
            </a:pPr>
            <a:r>
              <a:rPr lang="en-US" altLang="zh-CN"/>
              <a:t>    </a:t>
            </a:r>
            <a:endParaRPr lang="en-US" altLang="zh-CN"/>
          </a:p>
          <a:p>
            <a:endParaRPr lang="en-US" altLang="zh-CN"/>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ym typeface="+mn-ea"/>
              </a:rPr>
              <a:t>Problem 2 (fixed cost, single risky asset)</a:t>
            </a:r>
            <a:endParaRPr lang="en-US" altLang="zh-CN">
              <a:sym typeface="+mn-ea"/>
            </a:endParaRPr>
          </a:p>
        </p:txBody>
      </p:sp>
      <p:sp>
        <p:nvSpPr>
          <p:cNvPr id="3" name="内容占位符 2"/>
          <p:cNvSpPr>
            <a:spLocks noGrp="1"/>
          </p:cNvSpPr>
          <p:nvPr>
            <p:ph idx="1"/>
          </p:nvPr>
        </p:nvSpPr>
        <p:spPr/>
        <p:txBody>
          <a:bodyPr>
            <a:noAutofit/>
          </a:bodyPr>
          <a:p>
            <a:r>
              <a:rPr lang="en-US" altLang="zh-CN"/>
              <a:t>Choose a quantity θ of the risky asset to maximize the utility function:</a:t>
            </a:r>
            <a:endParaRPr lang="en-US" altLang="zh-CN"/>
          </a:p>
        </p:txBody>
      </p:sp>
      <p:grpSp>
        <p:nvGrpSpPr>
          <p:cNvPr id="8" name="组合 7"/>
          <p:cNvGrpSpPr/>
          <p:nvPr/>
        </p:nvGrpSpPr>
        <p:grpSpPr>
          <a:xfrm>
            <a:off x="1217930" y="3211830"/>
            <a:ext cx="9544685" cy="3409315"/>
            <a:chOff x="1918" y="5058"/>
            <a:chExt cx="15031" cy="5369"/>
          </a:xfrm>
        </p:grpSpPr>
        <p:sp>
          <p:nvSpPr>
            <p:cNvPr id="4" name="圆角矩形 3"/>
            <p:cNvSpPr/>
            <p:nvPr/>
          </p:nvSpPr>
          <p:spPr>
            <a:xfrm>
              <a:off x="6814" y="5059"/>
              <a:ext cx="2286" cy="1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zh-CN" altLang="en-US"/>
            </a:p>
          </p:txBody>
        </p:sp>
        <p:grpSp>
          <p:nvGrpSpPr>
            <p:cNvPr id="20" name="组合 19"/>
            <p:cNvGrpSpPr/>
            <p:nvPr/>
          </p:nvGrpSpPr>
          <p:grpSpPr>
            <a:xfrm>
              <a:off x="1918" y="5058"/>
              <a:ext cx="15031" cy="4961"/>
              <a:chOff x="2848" y="4991"/>
              <a:chExt cx="15031" cy="4961"/>
            </a:xfrm>
          </p:grpSpPr>
          <p:sp>
            <p:nvSpPr>
              <p:cNvPr id="12" name="圆角矩形 11"/>
              <p:cNvSpPr/>
              <p:nvPr/>
            </p:nvSpPr>
            <p:spPr>
              <a:xfrm>
                <a:off x="14113" y="4991"/>
                <a:ext cx="3166" cy="187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p>
                <a:pPr algn="ctr"/>
                <a:endParaRPr lang="zh-CN" altLang="en-US"/>
              </a:p>
            </p:txBody>
          </p:sp>
          <p:sp>
            <p:nvSpPr>
              <p:cNvPr id="11" name="圆角矩形 10"/>
              <p:cNvSpPr/>
              <p:nvPr/>
            </p:nvSpPr>
            <p:spPr>
              <a:xfrm>
                <a:off x="10131" y="4991"/>
                <a:ext cx="3894" cy="187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10" name="圆角矩形 9"/>
              <p:cNvSpPr/>
              <p:nvPr/>
            </p:nvSpPr>
            <p:spPr>
              <a:xfrm>
                <a:off x="4819" y="4991"/>
                <a:ext cx="2794" cy="18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aphicFrame>
            <p:nvGraphicFramePr>
              <p:cNvPr id="5" name="对象 4">
                <a:hlinkClick r:id="" action="ppaction://ole?verb="/>
              </p:cNvPr>
              <p:cNvGraphicFramePr>
                <a:graphicFrameLocks noChangeAspect="1"/>
              </p:cNvGraphicFramePr>
              <p:nvPr/>
            </p:nvGraphicFramePr>
            <p:xfrm>
              <a:off x="2848" y="4991"/>
              <a:ext cx="14430" cy="1662"/>
            </p:xfrm>
            <a:graphic>
              <a:graphicData uri="http://schemas.openxmlformats.org/presentationml/2006/ole">
                <mc:AlternateContent xmlns:mc="http://schemas.openxmlformats.org/markup-compatibility/2006">
                  <mc:Choice xmlns:v="urn:schemas-microsoft-com:vml" Requires="v">
                    <p:oleObj spid="_x0000_s1026" name="" r:id="rId1" imgW="3416300" imgH="393700" progId="Equation.KSEE3">
                      <p:embed/>
                    </p:oleObj>
                  </mc:Choice>
                  <mc:Fallback>
                    <p:oleObj name="" r:id="rId1" imgW="3416300" imgH="393700" progId="Equation.KSEE3">
                      <p:embed/>
                      <p:pic>
                        <p:nvPicPr>
                          <p:cNvPr id="0" name="图片 1025"/>
                          <p:cNvPicPr/>
                          <p:nvPr/>
                        </p:nvPicPr>
                        <p:blipFill>
                          <a:blip r:embed="rId2"/>
                          <a:stretch>
                            <a:fillRect/>
                          </a:stretch>
                        </p:blipFill>
                        <p:spPr>
                          <a:xfrm>
                            <a:off x="2848" y="4991"/>
                            <a:ext cx="14430" cy="1662"/>
                          </a:xfrm>
                          <a:prstGeom prst="rect">
                            <a:avLst/>
                          </a:prstGeom>
                        </p:spPr>
                      </p:pic>
                    </p:oleObj>
                  </mc:Fallback>
                </mc:AlternateContent>
              </a:graphicData>
            </a:graphic>
          </p:graphicFrame>
          <p:sp>
            <p:nvSpPr>
              <p:cNvPr id="13" name="下箭头 12"/>
              <p:cNvSpPr/>
              <p:nvPr/>
            </p:nvSpPr>
            <p:spPr>
              <a:xfrm>
                <a:off x="5713" y="7059"/>
                <a:ext cx="1005" cy="1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下箭头 13"/>
              <p:cNvSpPr/>
              <p:nvPr/>
            </p:nvSpPr>
            <p:spPr>
              <a:xfrm>
                <a:off x="11787" y="7059"/>
                <a:ext cx="1005" cy="112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15" name="下箭头 14"/>
              <p:cNvSpPr/>
              <p:nvPr/>
            </p:nvSpPr>
            <p:spPr>
              <a:xfrm>
                <a:off x="15194" y="7046"/>
                <a:ext cx="1005" cy="112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p>
                <a:pPr algn="ctr"/>
                <a:endParaRPr lang="zh-CN" altLang="en-US"/>
              </a:p>
            </p:txBody>
          </p:sp>
          <p:sp>
            <p:nvSpPr>
              <p:cNvPr id="16" name="文本框 15"/>
              <p:cNvSpPr txBox="1"/>
              <p:nvPr/>
            </p:nvSpPr>
            <p:spPr>
              <a:xfrm>
                <a:off x="5033" y="8645"/>
                <a:ext cx="2364" cy="1307"/>
              </a:xfrm>
              <a:prstGeom prst="rect">
                <a:avLst/>
              </a:prstGeom>
              <a:noFill/>
            </p:spPr>
            <p:txBody>
              <a:bodyPr wrap="square" rtlCol="0">
                <a:spAutoFit/>
              </a:bodyPr>
              <a:p>
                <a:pPr algn="ctr"/>
                <a:r>
                  <a:rPr lang="en-US" altLang="zh-CN" sz="2400"/>
                  <a:t>Expected Return</a:t>
                </a:r>
                <a:endParaRPr lang="en-US" altLang="zh-CN" sz="2400"/>
              </a:p>
            </p:txBody>
          </p:sp>
          <p:sp>
            <p:nvSpPr>
              <p:cNvPr id="17" name="文本框 16"/>
              <p:cNvSpPr txBox="1"/>
              <p:nvPr/>
            </p:nvSpPr>
            <p:spPr>
              <a:xfrm>
                <a:off x="10608" y="8645"/>
                <a:ext cx="3362" cy="1307"/>
              </a:xfrm>
              <a:prstGeom prst="rect">
                <a:avLst/>
              </a:prstGeom>
              <a:noFill/>
            </p:spPr>
            <p:txBody>
              <a:bodyPr wrap="square" rtlCol="0">
                <a:spAutoFit/>
              </a:bodyPr>
              <a:p>
                <a:pPr algn="ctr"/>
                <a:r>
                  <a:rPr lang="en-US" altLang="zh-CN" sz="2400">
                    <a:sym typeface="+mn-ea"/>
                  </a:rPr>
                  <a:t>Penalty for Tracking Error</a:t>
                </a:r>
                <a:endParaRPr lang="en-US" altLang="zh-CN" sz="2400"/>
              </a:p>
            </p:txBody>
          </p:sp>
          <p:sp>
            <p:nvSpPr>
              <p:cNvPr id="18" name="文本框 17"/>
              <p:cNvSpPr txBox="1"/>
              <p:nvPr/>
            </p:nvSpPr>
            <p:spPr>
              <a:xfrm>
                <a:off x="13514" y="8645"/>
                <a:ext cx="4365" cy="1307"/>
              </a:xfrm>
              <a:prstGeom prst="rect">
                <a:avLst/>
              </a:prstGeom>
              <a:noFill/>
            </p:spPr>
            <p:txBody>
              <a:bodyPr wrap="square" rtlCol="0">
                <a:spAutoFit/>
              </a:bodyPr>
              <a:p>
                <a:pPr algn="ctr"/>
                <a:r>
                  <a:rPr lang="en-US" altLang="zh-CN" sz="2400">
                    <a:solidFill>
                      <a:srgbClr val="FF0000"/>
                    </a:solidFill>
                  </a:rPr>
                  <a:t>Transaction </a:t>
                </a:r>
                <a:endParaRPr lang="en-US" altLang="zh-CN" sz="2400">
                  <a:solidFill>
                    <a:srgbClr val="FF0000"/>
                  </a:solidFill>
                </a:endParaRPr>
              </a:p>
              <a:p>
                <a:pPr algn="ctr"/>
                <a:r>
                  <a:rPr lang="en-US" altLang="zh-CN" sz="2400">
                    <a:solidFill>
                      <a:srgbClr val="FF0000"/>
                    </a:solidFill>
                  </a:rPr>
                  <a:t>Costs</a:t>
                </a:r>
                <a:endParaRPr lang="en-US" altLang="zh-CN" sz="2400">
                  <a:solidFill>
                    <a:srgbClr val="FF0000"/>
                  </a:solidFill>
                </a:endParaRPr>
              </a:p>
            </p:txBody>
          </p:sp>
        </p:grpSp>
        <p:sp>
          <p:nvSpPr>
            <p:cNvPr id="6" name="下箭头 5"/>
            <p:cNvSpPr/>
            <p:nvPr/>
          </p:nvSpPr>
          <p:spPr>
            <a:xfrm>
              <a:off x="7454" y="7113"/>
              <a:ext cx="1005" cy="112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zh-CN" altLang="en-US"/>
            </a:p>
          </p:txBody>
        </p:sp>
        <p:sp>
          <p:nvSpPr>
            <p:cNvPr id="7" name="文本框 6"/>
            <p:cNvSpPr txBox="1"/>
            <p:nvPr/>
          </p:nvSpPr>
          <p:spPr>
            <a:xfrm>
              <a:off x="6447" y="8539"/>
              <a:ext cx="3018" cy="1888"/>
            </a:xfrm>
            <a:prstGeom prst="rect">
              <a:avLst/>
            </a:prstGeom>
            <a:noFill/>
          </p:spPr>
          <p:txBody>
            <a:bodyPr wrap="square" rtlCol="0">
              <a:spAutoFit/>
            </a:bodyPr>
            <a:p>
              <a:pPr algn="ctr"/>
              <a:r>
                <a:rPr lang="en-US" altLang="zh-CN" sz="2400">
                  <a:sym typeface="+mn-ea"/>
                </a:rPr>
                <a:t>Disutility of</a:t>
              </a:r>
              <a:endParaRPr lang="en-US" altLang="zh-CN" sz="2400"/>
            </a:p>
            <a:p>
              <a:pPr algn="ctr"/>
              <a:r>
                <a:rPr lang="en-US" altLang="zh-CN" sz="2400">
                  <a:sym typeface="+mn-ea"/>
                </a:rPr>
                <a:t>Taking on Variance</a:t>
              </a:r>
              <a:endParaRPr lang="en-US" altLang="zh-CN" sz="2400"/>
            </a:p>
          </p:txBody>
        </p:sp>
      </p:grpSp>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ym typeface="+mn-ea"/>
              </a:rPr>
              <a:t>Problem 2 (fixed cost, single risky asset)</a:t>
            </a:r>
            <a:endParaRPr lang="en-US" altLang="zh-CN">
              <a:sym typeface="+mn-ea"/>
            </a:endParaRPr>
          </a:p>
        </p:txBody>
      </p:sp>
      <p:sp>
        <p:nvSpPr>
          <p:cNvPr id="3" name="内容占位符 2"/>
          <p:cNvSpPr>
            <a:spLocks noGrp="1"/>
          </p:cNvSpPr>
          <p:nvPr>
            <p:ph idx="1"/>
          </p:nvPr>
        </p:nvSpPr>
        <p:spPr>
          <a:xfrm>
            <a:off x="838200" y="1825625"/>
            <a:ext cx="10515600" cy="1732915"/>
          </a:xfrm>
        </p:spPr>
        <p:txBody>
          <a:bodyPr>
            <a:noAutofit/>
          </a:bodyPr>
          <a:p>
            <a:r>
              <a:rPr lang="en-US" altLang="zh-CN"/>
              <a:t>Solution: characterized by a non-trading region</a:t>
            </a:r>
            <a:endParaRPr lang="en-US" altLang="zh-CN"/>
          </a:p>
          <a:p>
            <a:r>
              <a:rPr lang="en-US" altLang="zh-CN"/>
              <a:t>given that we are incurring the fixed cost, we may as well trade all the way to the ideal point θ star</a:t>
            </a:r>
            <a:endParaRPr lang="en-US" altLang="zh-CN"/>
          </a:p>
        </p:txBody>
      </p:sp>
      <p:graphicFrame>
        <p:nvGraphicFramePr>
          <p:cNvPr id="9" name="对象 8">
            <a:hlinkClick r:id="" action="ppaction://ole?verb="/>
          </p:cNvPr>
          <p:cNvGraphicFramePr>
            <a:graphicFrameLocks noChangeAspect="1"/>
          </p:cNvGraphicFramePr>
          <p:nvPr/>
        </p:nvGraphicFramePr>
        <p:xfrm>
          <a:off x="7583488" y="1825308"/>
          <a:ext cx="916305" cy="481965"/>
        </p:xfrm>
        <a:graphic>
          <a:graphicData uri="http://schemas.openxmlformats.org/presentationml/2006/ole">
            <mc:AlternateContent xmlns:mc="http://schemas.openxmlformats.org/markup-compatibility/2006">
              <mc:Choice xmlns:v="urn:schemas-microsoft-com:vml" Requires="v">
                <p:oleObj spid="_x0000_s2049" name="" r:id="rId1" imgW="508000" imgH="266700" progId="Equation.KSEE3">
                  <p:embed/>
                </p:oleObj>
              </mc:Choice>
              <mc:Fallback>
                <p:oleObj name="" r:id="rId1" imgW="508000" imgH="266700" progId="Equation.KSEE3">
                  <p:embed/>
                  <p:pic>
                    <p:nvPicPr>
                      <p:cNvPr id="0" name="图片 2048"/>
                      <p:cNvPicPr/>
                      <p:nvPr/>
                    </p:nvPicPr>
                    <p:blipFill>
                      <a:blip r:embed="rId2"/>
                      <a:stretch>
                        <a:fillRect/>
                      </a:stretch>
                    </p:blipFill>
                    <p:spPr>
                      <a:xfrm>
                        <a:off x="7583488" y="1825308"/>
                        <a:ext cx="916305" cy="481965"/>
                      </a:xfrm>
                      <a:prstGeom prst="rect">
                        <a:avLst/>
                      </a:prstGeom>
                    </p:spPr>
                  </p:pic>
                </p:oleObj>
              </mc:Fallback>
            </mc:AlternateContent>
          </a:graphicData>
        </a:graphic>
      </p:graphicFrame>
      <p:graphicFrame>
        <p:nvGraphicFramePr>
          <p:cNvPr id="21" name="对象 20">
            <a:hlinkClick r:id="" action="ppaction://ole?verb="/>
          </p:cNvPr>
          <p:cNvGraphicFramePr>
            <a:graphicFrameLocks noChangeAspect="1"/>
          </p:cNvGraphicFramePr>
          <p:nvPr/>
        </p:nvGraphicFramePr>
        <p:xfrm>
          <a:off x="1082993" y="3326448"/>
          <a:ext cx="5810885" cy="1544955"/>
        </p:xfrm>
        <a:graphic>
          <a:graphicData uri="http://schemas.openxmlformats.org/presentationml/2006/ole">
            <mc:AlternateContent xmlns:mc="http://schemas.openxmlformats.org/markup-compatibility/2006">
              <mc:Choice xmlns:v="urn:schemas-microsoft-com:vml" Requires="v">
                <p:oleObj spid="_x0000_s4" name="" r:id="rId3" imgW="2870200" imgH="762000" progId="Equation.KSEE3">
                  <p:embed/>
                </p:oleObj>
              </mc:Choice>
              <mc:Fallback>
                <p:oleObj name="" r:id="rId3" imgW="2870200" imgH="762000" progId="Equation.KSEE3">
                  <p:embed/>
                  <p:pic>
                    <p:nvPicPr>
                      <p:cNvPr id="0" name="图片 2048"/>
                      <p:cNvPicPr/>
                      <p:nvPr/>
                    </p:nvPicPr>
                    <p:blipFill>
                      <a:blip r:embed="rId4"/>
                      <a:stretch>
                        <a:fillRect/>
                      </a:stretch>
                    </p:blipFill>
                    <p:spPr>
                      <a:xfrm>
                        <a:off x="1082993" y="3326448"/>
                        <a:ext cx="5810885" cy="1544955"/>
                      </a:xfrm>
                      <a:prstGeom prst="rect">
                        <a:avLst/>
                      </a:prstGeom>
                    </p:spPr>
                  </p:pic>
                </p:oleObj>
              </mc:Fallback>
            </mc:AlternateContent>
          </a:graphicData>
        </a:graphic>
      </p:graphicFrame>
      <p:graphicFrame>
        <p:nvGraphicFramePr>
          <p:cNvPr id="24" name="对象 23">
            <a:hlinkClick r:id="" action="ppaction://ole?verb="/>
          </p:cNvPr>
          <p:cNvGraphicFramePr>
            <a:graphicFrameLocks noChangeAspect="1"/>
          </p:cNvGraphicFramePr>
          <p:nvPr/>
        </p:nvGraphicFramePr>
        <p:xfrm>
          <a:off x="1083310" y="5554980"/>
          <a:ext cx="5168900" cy="901700"/>
        </p:xfrm>
        <a:graphic>
          <a:graphicData uri="http://schemas.openxmlformats.org/presentationml/2006/ole">
            <mc:AlternateContent xmlns:mc="http://schemas.openxmlformats.org/markup-compatibility/2006">
              <mc:Choice xmlns:v="urn:schemas-microsoft-com:vml" Requires="v">
                <p:oleObj spid="_x0000_s25" name="" r:id="rId5" imgW="2552700" imgH="444500" progId="Equation.KSEE3">
                  <p:embed/>
                </p:oleObj>
              </mc:Choice>
              <mc:Fallback>
                <p:oleObj name="" r:id="rId5" imgW="2552700" imgH="444500" progId="Equation.KSEE3">
                  <p:embed/>
                  <p:pic>
                    <p:nvPicPr>
                      <p:cNvPr id="0" name="图片 2048"/>
                      <p:cNvPicPr/>
                      <p:nvPr/>
                    </p:nvPicPr>
                    <p:blipFill>
                      <a:blip r:embed="rId6"/>
                      <a:stretch>
                        <a:fillRect/>
                      </a:stretch>
                    </p:blipFill>
                    <p:spPr>
                      <a:xfrm>
                        <a:off x="1083310" y="5554980"/>
                        <a:ext cx="5168900" cy="901700"/>
                      </a:xfrm>
                      <a:prstGeom prst="rect">
                        <a:avLst/>
                      </a:prstGeom>
                    </p:spPr>
                  </p:pic>
                </p:oleObj>
              </mc:Fallback>
            </mc:AlternateContent>
          </a:graphicData>
        </a:graphic>
      </p:graphicFrame>
      <p:sp>
        <p:nvSpPr>
          <p:cNvPr id="5" name="内容占位符 2"/>
          <p:cNvSpPr>
            <a:spLocks noGrp="1"/>
          </p:cNvSpPr>
          <p:nvPr/>
        </p:nvSpPr>
        <p:spPr>
          <a:xfrm>
            <a:off x="838200" y="4956810"/>
            <a:ext cx="10515600" cy="475615"/>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t>Non-trading boundaries:</a:t>
            </a:r>
            <a:endParaRPr lang="en-US" altLang="zh-CN"/>
          </a:p>
        </p:txBody>
      </p:sp>
    </p:spTree>
    <p:custDataLst>
      <p:tags r:id="rId7"/>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ym typeface="+mn-ea"/>
              </a:rPr>
              <a:t>Conclusion</a:t>
            </a:r>
            <a:endParaRPr lang="en-US" altLang="zh-CN">
              <a:sym typeface="+mn-ea"/>
            </a:endParaRPr>
          </a:p>
        </p:txBody>
      </p:sp>
      <p:sp>
        <p:nvSpPr>
          <p:cNvPr id="3" name="内容占位符 2"/>
          <p:cNvSpPr>
            <a:spLocks noGrp="1"/>
          </p:cNvSpPr>
          <p:nvPr>
            <p:ph idx="1"/>
          </p:nvPr>
        </p:nvSpPr>
        <p:spPr>
          <a:xfrm>
            <a:off x="838200" y="1825625"/>
            <a:ext cx="10515600" cy="4319905"/>
          </a:xfrm>
        </p:spPr>
        <p:txBody>
          <a:bodyPr>
            <a:noAutofit/>
          </a:bodyPr>
          <a:p>
            <a:r>
              <a:rPr lang="en-US" altLang="zh-CN"/>
              <a:t>We have used a mean-variance analysis of portfolio rebalancing given transaction costs to illustrate a number of important economic features in a context that is simple to understand and solve completely. The single-period case is suggestive of good strategies in more realistic cases, and is a useful benchmark for comparisons</a:t>
            </a:r>
            <a:endParaRPr lang="en-US" altLang="zh-CN"/>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ym typeface="+mn-ea"/>
              </a:rPr>
              <a:t>My Opinion</a:t>
            </a:r>
            <a:endParaRPr lang="en-US" altLang="zh-CN">
              <a:sym typeface="+mn-ea"/>
            </a:endParaRPr>
          </a:p>
        </p:txBody>
      </p:sp>
      <p:sp>
        <p:nvSpPr>
          <p:cNvPr id="3" name="内容占位符 2"/>
          <p:cNvSpPr>
            <a:spLocks noGrp="1"/>
          </p:cNvSpPr>
          <p:nvPr>
            <p:ph idx="1"/>
          </p:nvPr>
        </p:nvSpPr>
        <p:spPr>
          <a:xfrm>
            <a:off x="838200" y="1825625"/>
            <a:ext cx="10515600" cy="4319905"/>
          </a:xfrm>
        </p:spPr>
        <p:txBody>
          <a:bodyPr>
            <a:noAutofit/>
          </a:bodyPr>
          <a:p>
            <a:r>
              <a:rPr lang="en-US" altLang="zh-CN"/>
              <a:t>The graphical analysis is easy to understand</a:t>
            </a:r>
            <a:endParaRPr lang="en-US" altLang="zh-CN"/>
          </a:p>
          <a:p>
            <a:r>
              <a:rPr lang="en-US" altLang="zh-CN">
                <a:sym typeface="+mn-ea"/>
              </a:rPr>
              <a:t>Can give us some intuition of the economics</a:t>
            </a:r>
            <a:endParaRPr lang="en-US" altLang="zh-CN"/>
          </a:p>
          <a:p>
            <a:r>
              <a:rPr lang="en-US" altLang="zh-CN"/>
              <a:t>The analysis in this article can accommodate multiple risky assets (eg. futures, swaps, stocks, etc.)</a:t>
            </a:r>
            <a:endParaRPr lang="en-US" altLang="zh-CN"/>
          </a:p>
          <a:p>
            <a:r>
              <a:rPr lang="en-US" altLang="zh-CN"/>
              <a:t>This analysis is more general mostly in that it does not assume the starting position in in cash alone</a:t>
            </a:r>
            <a:endParaRPr lang="en-US" altLang="zh-CN"/>
          </a:p>
          <a:p>
            <a:r>
              <a:rPr lang="en-US" altLang="zh-CN"/>
              <a:t>Suggestive for other more complex research</a:t>
            </a:r>
            <a:endParaRPr lang="en-US" altLang="zh-CN"/>
          </a:p>
          <a:p>
            <a:endParaRPr lang="en-US" altLang="zh-CN"/>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ormAutofit/>
          </a:bodyPr>
          <a:lstStyle/>
          <a:p>
            <a:pPr>
              <a:lnSpc>
                <a:spcPct val="100000"/>
              </a:lnSpc>
            </a:pPr>
            <a:r>
              <a:rPr lang="en-US" altLang="zh-CN" smtClean="0"/>
              <a:t>THANK    YOU</a:t>
            </a:r>
            <a:endParaRPr lang="en-US" altLang="zh-CN" smtClean="0"/>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93394" y="1473200"/>
            <a:ext cx="11321415" cy="1703245"/>
          </a:xfrm>
          <a:prstGeom prst="rect">
            <a:avLst/>
          </a:prstGeom>
        </p:spPr>
        <p:txBody>
          <a:bodyPr vert="horz" lIns="91440" tIns="45720" rIns="91440" bIns="45720" rtlCol="0" anchor="b">
            <a:normAutofit/>
          </a:bodyPr>
          <a:lstStyle>
            <a:defPPr>
              <a:defRPr lang="zh-CN"/>
            </a:defPPr>
            <a:lvl1pPr lvl="0">
              <a:lnSpc>
                <a:spcPct val="90000"/>
              </a:lnSpc>
              <a:spcBef>
                <a:spcPct val="0"/>
              </a:spcBef>
              <a:buNone/>
              <a:defRPr sz="4800">
                <a:solidFill>
                  <a:srgbClr val="00B0F0"/>
                </a:solidFill>
                <a:latin typeface="+mj-lt"/>
                <a:ea typeface="+mj-ea"/>
                <a:cs typeface="+mj-cs"/>
              </a:defRPr>
            </a:lvl1pPr>
          </a:lstStyle>
          <a:p>
            <a:r>
              <a:rPr lang="en-US" altLang="zh-CN" dirty="0">
                <a:solidFill>
                  <a:schemeClr val="tx1"/>
                </a:solidFill>
              </a:rPr>
              <a:t>Introduction</a:t>
            </a:r>
            <a:endParaRPr lang="en-US" altLang="zh-CN" dirty="0">
              <a:solidFill>
                <a:schemeClr val="tx1"/>
              </a:solidFill>
            </a:endParaRPr>
          </a:p>
        </p:txBody>
      </p:sp>
      <p:sp>
        <p:nvSpPr>
          <p:cNvPr id="3" name="文本框 2"/>
          <p:cNvSpPr txBox="1"/>
          <p:nvPr>
            <p:custDataLst>
              <p:tags r:id="rId2"/>
            </p:custDataLst>
          </p:nvPr>
        </p:nvSpPr>
        <p:spPr>
          <a:xfrm>
            <a:off x="493393" y="3426000"/>
            <a:ext cx="11321415" cy="1069800"/>
          </a:xfrm>
          <a:prstGeom prst="rect">
            <a:avLst/>
          </a:prstGeom>
        </p:spPr>
        <p:txBody>
          <a:bodyPr vert="horz" lIns="91440" tIns="45720" rIns="91440" bIns="45720" rtlCol="0">
            <a:normAutofit/>
          </a:bodyPr>
          <a:lstStyle>
            <a:defPPr>
              <a:defRPr lang="zh-CN"/>
            </a:defPPr>
            <a:lvl1pPr marR="0" lvl="0" indent="0" eaLnBrk="0" fontAlgn="base" hangingPunct="0">
              <a:lnSpc>
                <a:spcPct val="100000"/>
              </a:lnSpc>
              <a:spcBef>
                <a:spcPct val="0"/>
              </a:spcBef>
              <a:spcAft>
                <a:spcPct val="0"/>
              </a:spcAft>
              <a:buClrTx/>
              <a:buSzTx/>
              <a:buFont typeface="Arial" panose="020B0604020202020204" pitchFamily="34" charset="0"/>
              <a:buNone/>
              <a:defRPr kumimoji="0" sz="3600" b="0" i="0" u="none" strike="noStrike" cap="none" spc="0" normalizeH="0" baseline="0">
                <a:ln>
                  <a:noFill/>
                </a:ln>
                <a:effectLst/>
                <a:uLnTx/>
                <a:uFillTx/>
                <a:latin typeface="Calibri" panose="020F0502020204030204" charset="0"/>
                <a:ea typeface="微软雅黑" panose="020B0503020204020204" charset="-122"/>
              </a:defRPr>
            </a:lvl1pPr>
            <a:lvl2pPr marL="685800" indent="-228600">
              <a:lnSpc>
                <a:spcPct val="90000"/>
              </a:lnSpc>
              <a:spcBef>
                <a:spcPts val="500"/>
              </a:spcBef>
              <a:buFont typeface="Arial" panose="020B0604020202020204" pitchFamily="34" charset="0"/>
              <a:buChar char="•"/>
              <a:defRPr sz="2000">
                <a:solidFill>
                  <a:schemeClr val="bg1">
                    <a:lumMod val="85000"/>
                  </a:schemeClr>
                </a:solidFill>
              </a:defRPr>
            </a:lvl2pPr>
            <a:lvl3pPr marL="1143000" indent="-228600">
              <a:lnSpc>
                <a:spcPct val="90000"/>
              </a:lnSpc>
              <a:spcBef>
                <a:spcPts val="500"/>
              </a:spcBef>
              <a:buFont typeface="Arial" panose="020B0604020202020204" pitchFamily="34" charset="0"/>
              <a:buChar char="•"/>
              <a:defRPr>
                <a:solidFill>
                  <a:schemeClr val="bg1">
                    <a:lumMod val="85000"/>
                  </a:schemeClr>
                </a:solidFill>
              </a:defRPr>
            </a:lvl3pPr>
            <a:lvl4pPr marL="1600200" indent="-228600">
              <a:lnSpc>
                <a:spcPct val="90000"/>
              </a:lnSpc>
              <a:spcBef>
                <a:spcPts val="500"/>
              </a:spcBef>
              <a:buFont typeface="Arial" panose="020B0604020202020204" pitchFamily="34" charset="0"/>
              <a:buChar char="•"/>
              <a:defRPr>
                <a:solidFill>
                  <a:schemeClr val="bg1">
                    <a:lumMod val="85000"/>
                  </a:schemeClr>
                </a:solidFill>
              </a:defRPr>
            </a:lvl4pPr>
            <a:lvl5pPr marL="2057400" indent="-228600">
              <a:lnSpc>
                <a:spcPct val="90000"/>
              </a:lnSpc>
              <a:spcBef>
                <a:spcPts val="500"/>
              </a:spcBef>
              <a:buFont typeface="Arial" panose="020B0604020202020204" pitchFamily="34" charset="0"/>
              <a:buChar char="•"/>
              <a:defRPr>
                <a:solidFill>
                  <a:schemeClr val="bg1">
                    <a:lumMod val="8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sz="2400" dirty="0">
                <a:latin typeface="+mn-lt"/>
                <a:ea typeface="+mn-ea"/>
              </a:rPr>
              <a:t>Background | Mean-Variance Analysis</a:t>
            </a:r>
            <a:endParaRPr lang="en-US" altLang="zh-CN" sz="2400" dirty="0">
              <a:latin typeface="+mn-lt"/>
              <a:ea typeface="+mn-ea"/>
            </a:endParaRPr>
          </a:p>
        </p:txBody>
      </p:sp>
      <p:cxnSp>
        <p:nvCxnSpPr>
          <p:cNvPr id="5" name="直接连接符 4"/>
          <p:cNvCxnSpPr/>
          <p:nvPr>
            <p:custDataLst>
              <p:tags r:id="rId3"/>
            </p:custDataLst>
          </p:nvPr>
        </p:nvCxnSpPr>
        <p:spPr>
          <a:xfrm>
            <a:off x="493395" y="3293110"/>
            <a:ext cx="11321413" cy="635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1.Background</a:t>
            </a:r>
            <a:endParaRPr lang="zh-CN" altLang="en-US"/>
          </a:p>
        </p:txBody>
      </p:sp>
      <p:sp>
        <p:nvSpPr>
          <p:cNvPr id="3" name="内容占位符 2"/>
          <p:cNvSpPr>
            <a:spLocks noGrp="1"/>
          </p:cNvSpPr>
          <p:nvPr>
            <p:ph idx="1"/>
          </p:nvPr>
        </p:nvSpPr>
        <p:spPr/>
        <p:txBody>
          <a:bodyPr>
            <a:normAutofit lnSpcReduction="10000"/>
          </a:bodyPr>
          <a:p>
            <a:r>
              <a:rPr lang="en-US" altLang="zh-CN"/>
              <a:t>Optimal portfolio rebalancing given transaction costs is a complex problem.</a:t>
            </a:r>
            <a:endParaRPr lang="en-US" altLang="zh-CN"/>
          </a:p>
          <a:p>
            <a:endParaRPr lang="en-US" altLang="zh-CN"/>
          </a:p>
          <a:p>
            <a:r>
              <a:rPr lang="en-US" altLang="zh-CN"/>
              <a:t>Two assets                      free boundary problem</a:t>
            </a:r>
            <a:endParaRPr lang="en-US" altLang="zh-CN"/>
          </a:p>
          <a:p>
            <a:r>
              <a:rPr lang="en-US" altLang="zh-CN"/>
              <a:t>More securities                only in extreme case with some constraints</a:t>
            </a:r>
            <a:endParaRPr lang="en-US" altLang="zh-CN"/>
          </a:p>
          <a:p>
            <a:endParaRPr lang="en-US" altLang="zh-CN"/>
          </a:p>
          <a:p>
            <a:r>
              <a:rPr lang="en-US" altLang="zh-CN"/>
              <a:t>This article: single-period rebalancing problem in a mean-variance framework that permits exact solutions.</a:t>
            </a:r>
            <a:endParaRPr lang="en-US" altLang="zh-CN"/>
          </a:p>
        </p:txBody>
      </p:sp>
      <p:sp>
        <p:nvSpPr>
          <p:cNvPr id="4" name="右箭头 3"/>
          <p:cNvSpPr/>
          <p:nvPr/>
        </p:nvSpPr>
        <p:spPr>
          <a:xfrm>
            <a:off x="3516630" y="3068320"/>
            <a:ext cx="545465" cy="3879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右箭头 4"/>
          <p:cNvSpPr/>
          <p:nvPr/>
        </p:nvSpPr>
        <p:spPr>
          <a:xfrm>
            <a:off x="3516630" y="3620770"/>
            <a:ext cx="545465" cy="3879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2.Mean-variance analysis</a:t>
            </a:r>
            <a:endParaRPr lang="zh-CN" altLang="en-US"/>
          </a:p>
        </p:txBody>
      </p:sp>
      <p:sp>
        <p:nvSpPr>
          <p:cNvPr id="3" name="内容占位符 2"/>
          <p:cNvSpPr>
            <a:spLocks noGrp="1"/>
          </p:cNvSpPr>
          <p:nvPr>
            <p:ph idx="1"/>
          </p:nvPr>
        </p:nvSpPr>
        <p:spPr/>
        <p:txBody>
          <a:bodyPr/>
          <a:p>
            <a:pPr marL="0" indent="0">
              <a:buNone/>
            </a:pPr>
            <a:r>
              <a:rPr lang="en-US" altLang="zh-CN" b="1"/>
              <a:t>Early discussions of transaction costs</a:t>
            </a:r>
            <a:endParaRPr lang="en-US" altLang="zh-CN" b="1"/>
          </a:p>
          <a:p>
            <a:r>
              <a:rPr lang="en-US" altLang="zh-CN"/>
              <a:t>Focus on the intuition that small investors who face high costs will choose a smaller and less diversified portfolio than will a large investor with small costs.</a:t>
            </a:r>
            <a:endParaRPr lang="en-US" altLang="zh-CN"/>
          </a:p>
          <a:p>
            <a:endParaRPr lang="zh-CN" altLang="en-US"/>
          </a:p>
          <a:p>
            <a:r>
              <a:rPr lang="en-US" altLang="zh-CN"/>
              <a:t>Messy combinatoric problem looking at all possible subsets to include</a:t>
            </a:r>
            <a:endParaRPr lang="en-US" altLang="zh-CN"/>
          </a:p>
          <a:p>
            <a:r>
              <a:rPr lang="en-US" altLang="zh-CN"/>
              <a:t>Static perspective does not suited to questions about rebalancing.</a:t>
            </a:r>
            <a:endParaRPr lang="en-US" altLang="zh-CN"/>
          </a:p>
        </p:txBody>
      </p:sp>
      <p:sp>
        <p:nvSpPr>
          <p:cNvPr id="4" name="下箭头 3"/>
          <p:cNvSpPr/>
          <p:nvPr/>
        </p:nvSpPr>
        <p:spPr>
          <a:xfrm>
            <a:off x="5411470" y="3724275"/>
            <a:ext cx="831850" cy="5543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2.Mean-variance analysis</a:t>
            </a:r>
            <a:endParaRPr lang="zh-CN" altLang="en-US"/>
          </a:p>
        </p:txBody>
      </p:sp>
      <p:sp>
        <p:nvSpPr>
          <p:cNvPr id="3" name="内容占位符 2"/>
          <p:cNvSpPr>
            <a:spLocks noGrp="1"/>
          </p:cNvSpPr>
          <p:nvPr>
            <p:ph idx="1"/>
          </p:nvPr>
        </p:nvSpPr>
        <p:spPr/>
        <p:txBody>
          <a:bodyPr/>
          <a:p>
            <a:pPr marL="0" indent="0">
              <a:buNone/>
            </a:pPr>
            <a:r>
              <a:rPr lang="en-US" altLang="zh-CN" b="1"/>
              <a:t>Current Analysis</a:t>
            </a:r>
            <a:endParaRPr lang="en-US" altLang="zh-CN" b="1"/>
          </a:p>
          <a:p>
            <a:r>
              <a:rPr lang="en-US" altLang="zh-CN"/>
              <a:t>Two differences:</a:t>
            </a:r>
            <a:endParaRPr lang="en-US" altLang="zh-CN"/>
          </a:p>
          <a:p>
            <a:r>
              <a:rPr lang="en-US" altLang="zh-CN"/>
              <a:t>i.Considering rebalancing from any starting portfolio rather than from scratch</a:t>
            </a:r>
            <a:endParaRPr lang="en-US" altLang="zh-CN"/>
          </a:p>
          <a:p>
            <a:r>
              <a:rPr lang="en-US" altLang="zh-CN"/>
              <a:t>ii.Focusing primarily on variable costs rather than fixed costs</a:t>
            </a:r>
            <a:endParaRPr lang="en-US" altLang="zh-CN"/>
          </a:p>
          <a:p>
            <a:endParaRPr lang="en-US" altLang="zh-CN"/>
          </a:p>
          <a:p>
            <a:r>
              <a:rPr lang="en-US" altLang="zh-CN"/>
              <a:t>Closer to the continuous models we should ideally be using</a:t>
            </a:r>
            <a:endParaRPr lang="en-US" altLang="zh-CN"/>
          </a:p>
        </p:txBody>
      </p:sp>
      <p:sp>
        <p:nvSpPr>
          <p:cNvPr id="5" name="下箭头 4"/>
          <p:cNvSpPr/>
          <p:nvPr/>
        </p:nvSpPr>
        <p:spPr>
          <a:xfrm>
            <a:off x="5402580" y="4583430"/>
            <a:ext cx="831850" cy="5543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93394" y="1473200"/>
            <a:ext cx="11321415" cy="1703245"/>
          </a:xfrm>
          <a:prstGeom prst="rect">
            <a:avLst/>
          </a:prstGeom>
        </p:spPr>
        <p:txBody>
          <a:bodyPr vert="horz" lIns="91440" tIns="45720" rIns="91440" bIns="45720" rtlCol="0" anchor="b">
            <a:normAutofit/>
          </a:bodyPr>
          <a:lstStyle>
            <a:defPPr>
              <a:defRPr lang="zh-CN"/>
            </a:defPPr>
            <a:lvl1pPr lvl="0">
              <a:lnSpc>
                <a:spcPct val="90000"/>
              </a:lnSpc>
              <a:spcBef>
                <a:spcPct val="0"/>
              </a:spcBef>
              <a:buNone/>
              <a:defRPr sz="4800">
                <a:solidFill>
                  <a:srgbClr val="00B0F0"/>
                </a:solidFill>
                <a:latin typeface="+mj-lt"/>
                <a:ea typeface="+mj-ea"/>
                <a:cs typeface="+mj-cs"/>
              </a:defRPr>
            </a:lvl1pPr>
          </a:lstStyle>
          <a:p>
            <a:r>
              <a:rPr lang="en-US" altLang="zh-CN" dirty="0">
                <a:solidFill>
                  <a:schemeClr val="tx1"/>
                </a:solidFill>
              </a:rPr>
              <a:t>Numerical Results</a:t>
            </a:r>
            <a:endParaRPr lang="en-US" altLang="zh-CN" dirty="0">
              <a:solidFill>
                <a:schemeClr val="tx1"/>
              </a:solidFill>
            </a:endParaRPr>
          </a:p>
        </p:txBody>
      </p:sp>
      <p:sp>
        <p:nvSpPr>
          <p:cNvPr id="3" name="文本框 2"/>
          <p:cNvSpPr txBox="1"/>
          <p:nvPr>
            <p:custDataLst>
              <p:tags r:id="rId2"/>
            </p:custDataLst>
          </p:nvPr>
        </p:nvSpPr>
        <p:spPr>
          <a:xfrm>
            <a:off x="493393" y="3445050"/>
            <a:ext cx="11321415" cy="1069800"/>
          </a:xfrm>
          <a:prstGeom prst="rect">
            <a:avLst/>
          </a:prstGeom>
        </p:spPr>
        <p:txBody>
          <a:bodyPr vert="horz" lIns="91440" tIns="45720" rIns="91440" bIns="45720" rtlCol="0">
            <a:normAutofit lnSpcReduction="20000"/>
          </a:bodyPr>
          <a:lstStyle>
            <a:defPPr>
              <a:defRPr lang="zh-CN"/>
            </a:defPPr>
            <a:lvl1pPr marR="0" lvl="0" indent="0" eaLnBrk="0" fontAlgn="base" hangingPunct="0">
              <a:lnSpc>
                <a:spcPct val="100000"/>
              </a:lnSpc>
              <a:spcBef>
                <a:spcPct val="0"/>
              </a:spcBef>
              <a:spcAft>
                <a:spcPct val="0"/>
              </a:spcAft>
              <a:buClrTx/>
              <a:buSzTx/>
              <a:buFont typeface="Arial" panose="020B0604020202020204" pitchFamily="34" charset="0"/>
              <a:buNone/>
              <a:defRPr kumimoji="0" sz="3600" b="0" i="0" u="none" strike="noStrike" cap="none" spc="0" normalizeH="0" baseline="0">
                <a:ln>
                  <a:noFill/>
                </a:ln>
                <a:effectLst/>
                <a:uLnTx/>
                <a:uFillTx/>
                <a:latin typeface="Calibri" panose="020F0502020204030204" charset="0"/>
                <a:ea typeface="微软雅黑" panose="020B0503020204020204" charset="-122"/>
              </a:defRPr>
            </a:lvl1pPr>
            <a:lvl2pPr marL="685800" indent="-228600">
              <a:lnSpc>
                <a:spcPct val="90000"/>
              </a:lnSpc>
              <a:spcBef>
                <a:spcPts val="500"/>
              </a:spcBef>
              <a:buFont typeface="Arial" panose="020B0604020202020204" pitchFamily="34" charset="0"/>
              <a:buChar char="•"/>
              <a:defRPr sz="2000">
                <a:solidFill>
                  <a:schemeClr val="bg1">
                    <a:lumMod val="85000"/>
                  </a:schemeClr>
                </a:solidFill>
              </a:defRPr>
            </a:lvl2pPr>
            <a:lvl3pPr marL="1143000" indent="-228600">
              <a:lnSpc>
                <a:spcPct val="90000"/>
              </a:lnSpc>
              <a:spcBef>
                <a:spcPts val="500"/>
              </a:spcBef>
              <a:buFont typeface="Arial" panose="020B0604020202020204" pitchFamily="34" charset="0"/>
              <a:buChar char="•"/>
              <a:defRPr>
                <a:solidFill>
                  <a:schemeClr val="bg1">
                    <a:lumMod val="85000"/>
                  </a:schemeClr>
                </a:solidFill>
              </a:defRPr>
            </a:lvl3pPr>
            <a:lvl4pPr marL="1600200" indent="-228600">
              <a:lnSpc>
                <a:spcPct val="90000"/>
              </a:lnSpc>
              <a:spcBef>
                <a:spcPts val="500"/>
              </a:spcBef>
              <a:buFont typeface="Arial" panose="020B0604020202020204" pitchFamily="34" charset="0"/>
              <a:buChar char="•"/>
              <a:defRPr>
                <a:solidFill>
                  <a:schemeClr val="bg1">
                    <a:lumMod val="85000"/>
                  </a:schemeClr>
                </a:solidFill>
              </a:defRPr>
            </a:lvl4pPr>
            <a:lvl5pPr marL="2057400" indent="-228600">
              <a:lnSpc>
                <a:spcPct val="90000"/>
              </a:lnSpc>
              <a:spcBef>
                <a:spcPts val="500"/>
              </a:spcBef>
              <a:buFont typeface="Arial" panose="020B0604020202020204" pitchFamily="34" charset="0"/>
              <a:buChar char="•"/>
              <a:defRPr>
                <a:solidFill>
                  <a:schemeClr val="bg1">
                    <a:lumMod val="8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sz="2400" dirty="0">
                <a:sym typeface="+mn-ea"/>
              </a:rPr>
              <a:t>Variable Cost | </a:t>
            </a:r>
            <a:r>
              <a:rPr lang="en-US" altLang="zh-CN" sz="2400">
                <a:sym typeface="+mn-ea"/>
              </a:rPr>
              <a:t>Futures Overlay | Bundles Trading | Overall Fixed Costs </a:t>
            </a:r>
            <a:endParaRPr lang="en-US" altLang="zh-CN" sz="2400">
              <a:sym typeface="+mn-ea"/>
            </a:endParaRPr>
          </a:p>
          <a:p>
            <a:r>
              <a:rPr lang="en-US" altLang="zh-CN" sz="2400">
                <a:sym typeface="+mn-ea"/>
              </a:rPr>
              <a:t>| Security-Specific Fixed Costs</a:t>
            </a:r>
            <a:endParaRPr lang="en-US" altLang="zh-CN" sz="2400" dirty="0">
              <a:latin typeface="+mn-lt"/>
              <a:ea typeface="+mn-ea"/>
            </a:endParaRPr>
          </a:p>
        </p:txBody>
      </p:sp>
      <p:cxnSp>
        <p:nvCxnSpPr>
          <p:cNvPr id="5" name="直接连接符 4"/>
          <p:cNvCxnSpPr/>
          <p:nvPr>
            <p:custDataLst>
              <p:tags r:id="rId3"/>
            </p:custDataLst>
          </p:nvPr>
        </p:nvCxnSpPr>
        <p:spPr>
          <a:xfrm>
            <a:off x="493395" y="3293110"/>
            <a:ext cx="11321413" cy="635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p:txBody>
          <a:bodyPr>
            <a:normAutofit fontScale="90000"/>
          </a:bodyPr>
          <a:lstStyle/>
          <a:p>
            <a:r>
              <a:rPr lang="en-US" altLang="zh-CN" dirty="0">
                <a:solidFill>
                  <a:schemeClr val="tx1"/>
                </a:solidFill>
              </a:rPr>
              <a:t>Variable Cost </a:t>
            </a:r>
            <a:br>
              <a:rPr lang="en-US" altLang="zh-CN" dirty="0">
                <a:solidFill>
                  <a:schemeClr val="tx1"/>
                </a:solidFill>
              </a:rPr>
            </a:br>
            <a:r>
              <a:rPr lang="en-US" altLang="zh-CN" dirty="0">
                <a:solidFill>
                  <a:schemeClr val="tx1"/>
                </a:solidFill>
              </a:rPr>
              <a:t>(λ = 2,κ = 0,corr = 0.5)</a:t>
            </a:r>
            <a:endParaRPr lang="en-US" altLang="zh-CN" dirty="0">
              <a:solidFill>
                <a:schemeClr val="tx1"/>
              </a:solidFill>
            </a:endParaRPr>
          </a:p>
        </p:txBody>
      </p:sp>
      <p:sp>
        <p:nvSpPr>
          <p:cNvPr id="2" name="文本占位符 1"/>
          <p:cNvSpPr>
            <a:spLocks noGrp="1"/>
          </p:cNvSpPr>
          <p:nvPr>
            <p:ph type="body" sz="half" idx="2"/>
            <p:custDataLst>
              <p:tags r:id="rId2"/>
            </p:custDataLst>
          </p:nvPr>
        </p:nvSpPr>
        <p:spPr>
          <a:xfrm>
            <a:off x="369570" y="1706880"/>
            <a:ext cx="5572760" cy="4848225"/>
          </a:xfrm>
        </p:spPr>
        <p:txBody>
          <a:bodyPr>
            <a:normAutofit lnSpcReduction="10000"/>
          </a:bodyPr>
          <a:lstStyle/>
          <a:p>
            <a:pPr marL="342900" indent="-342900">
              <a:buFont typeface="Arial" panose="020B0604020202020204" pitchFamily="34" charset="0"/>
              <a:buChar char="•"/>
            </a:pPr>
            <a:r>
              <a:rPr lang="en-US" altLang="zh-CN" dirty="0"/>
              <a:t>With proportional costs, the non-trading region is a parallelogram.</a:t>
            </a:r>
            <a:endParaRPr lang="en-US" altLang="zh-CN" dirty="0"/>
          </a:p>
          <a:p>
            <a:pPr marL="342900" indent="-342900">
              <a:buFont typeface="Arial" panose="020B0604020202020204" pitchFamily="34" charset="0"/>
              <a:buChar char="•"/>
            </a:pPr>
            <a:r>
              <a:rPr lang="en-US" altLang="zh-CN" dirty="0"/>
              <a:t>Outside the non-trading region, it is optimal to trade along the blue arrows to the boundary of the non-trading region.</a:t>
            </a:r>
            <a:endParaRPr lang="en-US" altLang="zh-CN" dirty="0"/>
          </a:p>
          <a:p>
            <a:pPr marL="342900" indent="-342900">
              <a:buFont typeface="Arial" panose="020B0604020202020204" pitchFamily="34" charset="0"/>
              <a:buChar char="•"/>
            </a:pPr>
            <a:r>
              <a:rPr lang="en-US" altLang="zh-CN" dirty="0"/>
              <a:t>Correlated -&gt; the two securities are substitutes. Over-weighting in one security is less likely to result in a trade if we are under-weighted in the other security.</a:t>
            </a:r>
            <a:endParaRPr lang="en-US" altLang="zh-CN" dirty="0"/>
          </a:p>
          <a:p>
            <a:pPr marL="342900" indent="-342900">
              <a:buFont typeface="Arial" panose="020B0604020202020204" pitchFamily="34" charset="0"/>
              <a:buChar char="•"/>
            </a:pPr>
            <a:r>
              <a:rPr lang="en-US" altLang="zh-CN" dirty="0"/>
              <a:t>Uncorrelated, then the non-trading region would be a square with sides parallel to the axes.</a:t>
            </a:r>
            <a:endParaRPr lang="en-US" altLang="zh-CN" dirty="0"/>
          </a:p>
        </p:txBody>
      </p:sp>
      <p:pic>
        <p:nvPicPr>
          <p:cNvPr id="6" name="图片占位符 5" descr="Figure1"/>
          <p:cNvPicPr>
            <a:picLocks noChangeAspect="1"/>
          </p:cNvPicPr>
          <p:nvPr>
            <p:ph type="pic" idx="1"/>
          </p:nvPr>
        </p:nvPicPr>
        <p:blipFill>
          <a:blip r:embed="rId3"/>
          <a:stretch>
            <a:fillRect/>
          </a:stretch>
        </p:blipFill>
        <p:spPr>
          <a:xfrm>
            <a:off x="5942330" y="365760"/>
            <a:ext cx="5930900" cy="6125845"/>
          </a:xfrm>
          <a:prstGeom prst="rect">
            <a:avLst/>
          </a:prstGeom>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p:txBody>
          <a:bodyPr>
            <a:normAutofit fontScale="90000"/>
          </a:bodyPr>
          <a:lstStyle/>
          <a:p>
            <a:r>
              <a:rPr lang="en-US" altLang="zh-CN" dirty="0">
                <a:solidFill>
                  <a:schemeClr val="tx1"/>
                </a:solidFill>
              </a:rPr>
              <a:t>Variable Cost </a:t>
            </a:r>
            <a:br>
              <a:rPr lang="en-US" altLang="zh-CN" dirty="0">
                <a:solidFill>
                  <a:schemeClr val="tx1"/>
                </a:solidFill>
              </a:rPr>
            </a:br>
            <a:r>
              <a:rPr lang="en-US" altLang="zh-CN" dirty="0">
                <a:solidFill>
                  <a:schemeClr val="tx1"/>
                </a:solidFill>
              </a:rPr>
              <a:t>(λ = 2,κ = 1,corr = 0.5)</a:t>
            </a:r>
            <a:endParaRPr lang="en-US" altLang="zh-CN" dirty="0">
              <a:solidFill>
                <a:schemeClr val="tx1"/>
              </a:solidFill>
            </a:endParaRPr>
          </a:p>
        </p:txBody>
      </p:sp>
      <p:pic>
        <p:nvPicPr>
          <p:cNvPr id="8" name="图片占位符 7" descr="Figure2"/>
          <p:cNvPicPr>
            <a:picLocks noChangeAspect="1"/>
          </p:cNvPicPr>
          <p:nvPr>
            <p:ph type="pic" idx="1"/>
          </p:nvPr>
        </p:nvPicPr>
        <p:blipFill>
          <a:blip r:embed="rId2"/>
          <a:stretch>
            <a:fillRect/>
          </a:stretch>
        </p:blipFill>
        <p:spPr>
          <a:xfrm>
            <a:off x="6071870" y="330835"/>
            <a:ext cx="5852160" cy="6196330"/>
          </a:xfrm>
          <a:prstGeom prst="rect">
            <a:avLst/>
          </a:prstGeom>
        </p:spPr>
      </p:pic>
      <p:sp>
        <p:nvSpPr>
          <p:cNvPr id="10" name="文本占位符 9"/>
          <p:cNvSpPr>
            <a:spLocks noGrp="1"/>
          </p:cNvSpPr>
          <p:nvPr>
            <p:ph type="body" sz="half" idx="2"/>
            <p:custDataLst>
              <p:tags r:id="rId3"/>
            </p:custDataLst>
          </p:nvPr>
        </p:nvSpPr>
        <p:spPr>
          <a:xfrm>
            <a:off x="369570" y="1706880"/>
            <a:ext cx="5572760" cy="4848225"/>
          </a:xfrm>
        </p:spPr>
        <p:txBody>
          <a:bodyPr>
            <a:normAutofit/>
          </a:bodyPr>
          <a:p>
            <a:pPr marL="342900" indent="-342900">
              <a:buFont typeface="Arial" panose="020B0604020202020204" pitchFamily="34" charset="0"/>
              <a:buChar char="•"/>
            </a:pPr>
            <a:r>
              <a:rPr lang="en-US" altLang="zh-CN" dirty="0"/>
              <a:t>With penalty for deviations from a benchmark, the non-trading region shrinks and moves towards the benchmark (Security 1: 40%, Security 2: 20%).</a:t>
            </a:r>
            <a:endParaRPr lang="en-US" altLang="zh-CN" dirty="0"/>
          </a:p>
          <a:p>
            <a:pPr marL="342900" indent="-342900">
              <a:buFont typeface="Arial" panose="020B0604020202020204" pitchFamily="34" charset="0"/>
              <a:buChar char="•"/>
            </a:pPr>
            <a:r>
              <a:rPr lang="en-US" altLang="zh-CN" dirty="0"/>
              <a:t>Putting a penalty on deviations from a benchmark would not happen in an ideal world, but may improve incentives or coordination for managers and are common in practice.</a:t>
            </a:r>
            <a:endParaRPr lang="en-US" altLang="zh-CN" dirty="0"/>
          </a:p>
        </p:txBody>
      </p:sp>
    </p:spTree>
    <p:custDataLst>
      <p:tags r:id="rId4"/>
    </p:custDataLst>
  </p:cSld>
  <p:clrMapOvr>
    <a:masterClrMapping/>
  </p:clrMapOvr>
</p:sld>
</file>

<file path=ppt/tags/tag1.xml><?xml version="1.0" encoding="utf-8"?>
<p:tagLst xmlns:p="http://schemas.openxmlformats.org/presentationml/2006/main">
  <p:tag name="KSO_WM_TAG_VERSION" val="1.0"/>
  <p:tag name="KSO_WM_BEAUTIFY_FLAG" val="#wm#"/>
  <p:tag name="KSO_WM_UNIT_TYPE" val="i"/>
  <p:tag name="KSO_WM_UNIT_ID" val="custom20184166_8*i*7"/>
  <p:tag name="KSO_WM_TEMPLATE_CATEGORY" val="custom"/>
  <p:tag name="KSO_WM_TEMPLATE_INDEX" val="20184166"/>
  <p:tag name="KSO_WM_UNIT_INDEX" val="7"/>
</p:tagLst>
</file>

<file path=ppt/tags/tag10.xml><?xml version="1.0" encoding="utf-8"?>
<p:tagLst xmlns:p="http://schemas.openxmlformats.org/presentationml/2006/main">
  <p:tag name="KSO_WM_TAG_VERSION" val="1.0"/>
  <p:tag name="KSO_WM_BEAUTIFY_FLAG" val="#wm#"/>
  <p:tag name="KSO_WM_UNIT_TYPE" val="i"/>
  <p:tag name="KSO_WM_UNIT_ID" val="custom20184166_8*i*14"/>
  <p:tag name="KSO_WM_TEMPLATE_CATEGORY" val="custom"/>
  <p:tag name="KSO_WM_TEMPLATE_INDEX" val="20184166"/>
  <p:tag name="KSO_WM_UNIT_INDEX" val="14"/>
</p:tagLst>
</file>

<file path=ppt/tags/tag11.xml><?xml version="1.0" encoding="utf-8"?>
<p:tagLst xmlns:p="http://schemas.openxmlformats.org/presentationml/2006/main">
  <p:tag name="KSO_WM_TAG_VERSION" val="1.0"/>
  <p:tag name="KSO_WM_BEAUTIFY_FLAG" val="#wm#"/>
  <p:tag name="KSO_WM_UNIT_TYPE" val="i"/>
  <p:tag name="KSO_WM_UNIT_ID" val="custom20184166_8*i*7"/>
  <p:tag name="KSO_WM_TEMPLATE_CATEGORY" val="custom"/>
  <p:tag name="KSO_WM_TEMPLATE_INDEX" val="20184166"/>
  <p:tag name="KSO_WM_UNIT_INDEX" val="7"/>
</p:tagLst>
</file>

<file path=ppt/tags/tag12.xml><?xml version="1.0" encoding="utf-8"?>
<p:tagLst xmlns:p="http://schemas.openxmlformats.org/presentationml/2006/main">
  <p:tag name="KSO_WM_TAG_VERSION" val="1.0"/>
  <p:tag name="KSO_WM_BEAUTIFY_FLAG" val="#wm#"/>
  <p:tag name="KSO_WM_UNIT_TYPE" val="i"/>
  <p:tag name="KSO_WM_UNIT_ID" val="custom20184166_8*i*11"/>
  <p:tag name="KSO_WM_TEMPLATE_CATEGORY" val="custom"/>
  <p:tag name="KSO_WM_TEMPLATE_INDEX" val="20184166"/>
  <p:tag name="KSO_WM_UNIT_INDEX" val="11"/>
</p:tagLst>
</file>

<file path=ppt/tags/tag13.xml><?xml version="1.0" encoding="utf-8"?>
<p:tagLst xmlns:p="http://schemas.openxmlformats.org/presentationml/2006/main">
  <p:tag name="KSO_WM_TAG_VERSION" val="1.0"/>
  <p:tag name="KSO_WM_BEAUTIFY_FLAG" val="#wm#"/>
  <p:tag name="KSO_WM_UNIT_TYPE" val="i"/>
  <p:tag name="KSO_WM_UNIT_ID" val="custom20184166_8*i*12"/>
  <p:tag name="KSO_WM_TEMPLATE_CATEGORY" val="custom"/>
  <p:tag name="KSO_WM_TEMPLATE_INDEX" val="20184166"/>
  <p:tag name="KSO_WM_UNIT_INDEX" val="12"/>
</p:tagLst>
</file>

<file path=ppt/tags/tag14.xml><?xml version="1.0" encoding="utf-8"?>
<p:tagLst xmlns:p="http://schemas.openxmlformats.org/presentationml/2006/main">
  <p:tag name="KSO_WM_TAG_VERSION" val="1.0"/>
  <p:tag name="KSO_WM_BEAUTIFY_FLAG" val="#wm#"/>
  <p:tag name="KSO_WM_UNIT_TYPE" val="i"/>
  <p:tag name="KSO_WM_UNIT_ID" val="custom20184166_8*i*13"/>
  <p:tag name="KSO_WM_TEMPLATE_CATEGORY" val="custom"/>
  <p:tag name="KSO_WM_TEMPLATE_INDEX" val="20184166"/>
  <p:tag name="KSO_WM_UNIT_INDEX" val="13"/>
</p:tagLst>
</file>

<file path=ppt/tags/tag15.xml><?xml version="1.0" encoding="utf-8"?>
<p:tagLst xmlns:p="http://schemas.openxmlformats.org/presentationml/2006/main">
  <p:tag name="KSO_WM_TAG_VERSION" val="1.0"/>
  <p:tag name="KSO_WM_BEAUTIFY_FLAG" val="#wm#"/>
  <p:tag name="KSO_WM_UNIT_TYPE" val="i"/>
  <p:tag name="KSO_WM_UNIT_ID" val="custom20184166_8*i*14"/>
  <p:tag name="KSO_WM_TEMPLATE_CATEGORY" val="custom"/>
  <p:tag name="KSO_WM_TEMPLATE_INDEX" val="20184166"/>
  <p:tag name="KSO_WM_UNIT_INDEX" val="14"/>
</p:tagLst>
</file>

<file path=ppt/tags/tag16.xml><?xml version="1.0" encoding="utf-8"?>
<p:tagLst xmlns:p="http://schemas.openxmlformats.org/presentationml/2006/main">
  <p:tag name="KSO_WM_TAG_VERSION" val="1.0"/>
  <p:tag name="KSO_WM_TEMPLATE_CATEGORY" val="custom"/>
  <p:tag name="KSO_WM_TEMPLATE_INDEX" val="20184166"/>
</p:tagLst>
</file>

<file path=ppt/tags/tag17.xml><?xml version="1.0" encoding="utf-8"?>
<p:tagLst xmlns:p="http://schemas.openxmlformats.org/presentationml/2006/main">
  <p:tag name="KSO_WM_TAG_VERSION" val="1.0"/>
  <p:tag name="KSO_WM_TEMPLATE_CATEGORY" val="custom"/>
  <p:tag name="KSO_WM_TEMPLATE_INDEX" val="20184166"/>
</p:tagLst>
</file>

<file path=ppt/tags/tag18.xml><?xml version="1.0" encoding="utf-8"?>
<p:tagLst xmlns:p="http://schemas.openxmlformats.org/presentationml/2006/main">
  <p:tag name="KSO_WM_TEMPLATE_CATEGORY" val="custom"/>
  <p:tag name="KSO_WM_TEMPLATE_INDEX" val="20184166"/>
  <p:tag name="KSO_WM_TAG_VERSION" val="1.0"/>
  <p:tag name="KSO_WM_BEAUTIFY_FLAG" val="#wm#"/>
  <p:tag name="KSO_WM_TEMPLATE_THUMBS_INDEX" val="1、9、12、17、19、22、23"/>
</p:tagLst>
</file>

<file path=ppt/tags/tag19.xml><?xml version="1.0" encoding="utf-8"?>
<p:tagLst xmlns:p="http://schemas.openxmlformats.org/presentationml/2006/main">
  <p:tag name="KSO_WM_TAG_VERSION" val="1.0"/>
  <p:tag name="KSO_WM_BEAUTIFY_FLAG" val="#wm#"/>
  <p:tag name="KSO_WM_UNIT_TYPE" val="i"/>
  <p:tag name="KSO_WM_UNIT_ID" val="custom20184166_1*i*2"/>
  <p:tag name="KSO_WM_TEMPLATE_CATEGORY" val="custom"/>
  <p:tag name="KSO_WM_TEMPLATE_INDEX" val="20184166"/>
  <p:tag name="KSO_WM_UNIT_INDEX" val="2"/>
</p:tagLst>
</file>

<file path=ppt/tags/tag2.xml><?xml version="1.0" encoding="utf-8"?>
<p:tagLst xmlns:p="http://schemas.openxmlformats.org/presentationml/2006/main">
  <p:tag name="KSO_WM_TAG_VERSION" val="1.0"/>
  <p:tag name="KSO_WM_BEAUTIFY_FLAG" val="#wm#"/>
  <p:tag name="KSO_WM_UNIT_TYPE" val="i"/>
  <p:tag name="KSO_WM_UNIT_ID" val="custom20184166_8*i*11"/>
  <p:tag name="KSO_WM_TEMPLATE_CATEGORY" val="custom"/>
  <p:tag name="KSO_WM_TEMPLATE_INDEX" val="20184166"/>
  <p:tag name="KSO_WM_UNIT_INDEX" val="11"/>
</p:tagLst>
</file>

<file path=ppt/tags/tag20.xml><?xml version="1.0" encoding="utf-8"?>
<p:tagLst xmlns:p="http://schemas.openxmlformats.org/presentationml/2006/main">
  <p:tag name="KSO_WM_TEMPLATE_CATEGORY" val="custom"/>
  <p:tag name="KSO_WM_TEMPLATE_INDEX" val="20184166"/>
  <p:tag name="KSO_WM_UNIT_TYPE" val="a"/>
  <p:tag name="KSO_WM_UNIT_INDEX" val="1"/>
  <p:tag name="KSO_WM_UNIT_ID" val="custom20184166_1*a*1"/>
  <p:tag name="KSO_WM_UNIT_LAYERLEVEL" val="1"/>
  <p:tag name="KSO_WM_UNIT_VALUE" val="10"/>
  <p:tag name="KSO_WM_UNIT_ISCONTENTSTITLE" val="0"/>
  <p:tag name="KSO_WM_UNIT_HIGHLIGHT" val="0"/>
  <p:tag name="KSO_WM_UNIT_COMPATIBLE" val="0"/>
  <p:tag name="KSO_WM_UNIT_CLEAR" val="0"/>
  <p:tag name="KSO_WM_BEAUTIFY_FLAG" val="#wm#"/>
  <p:tag name="KSO_WM_TAG_VERSION" val="1.0"/>
  <p:tag name="KSO_WM_UNIT_PRESET_TEXT" val="2018"/>
</p:tagLst>
</file>

<file path=ppt/tags/tag21.xml><?xml version="1.0" encoding="utf-8"?>
<p:tagLst xmlns:p="http://schemas.openxmlformats.org/presentationml/2006/main">
  <p:tag name="KSO_WM_TEMPLATE_CATEGORY" val="custom"/>
  <p:tag name="KSO_WM_TEMPLATE_INDEX" val="20184166"/>
  <p:tag name="KSO_WM_UNIT_TYPE" val="b"/>
  <p:tag name="KSO_WM_UNIT_INDEX" val="1"/>
  <p:tag name="KSO_WM_UNIT_ID" val="custom20184166_1*b*1"/>
  <p:tag name="KSO_WM_UNIT_LAYERLEVEL" val="1"/>
  <p:tag name="KSO_WM_UNIT_VALUE" val="22"/>
  <p:tag name="KSO_WM_UNIT_ISCONTENTSTITLE" val="0"/>
  <p:tag name="KSO_WM_UNIT_HIGHLIGHT" val="0"/>
  <p:tag name="KSO_WM_UNIT_COMPATIBLE" val="0"/>
  <p:tag name="KSO_WM_UNIT_CLEAR" val="0"/>
  <p:tag name="KSO_WM_BEAUTIFY_FLAG" val="#wm#"/>
  <p:tag name="KSO_WM_TAG_VERSION" val="1.0"/>
  <p:tag name="KSO_WM_UNIT_PRESET_TEXT" val="活泼绿色营销策划"/>
</p:tagLst>
</file>

<file path=ppt/tags/tag22.xml><?xml version="1.0" encoding="utf-8"?>
<p:tagLst xmlns:p="http://schemas.openxmlformats.org/presentationml/2006/main">
  <p:tag name="KSO_WM_TEMPLATE_CATEGORY" val="custom"/>
  <p:tag name="KSO_WM_TEMPLATE_INDEX" val="20184166"/>
  <p:tag name="KSO_WM_TAG_VERSION" val="1.0"/>
  <p:tag name="KSO_WM_SLIDE_ID" val="custom20184166_1"/>
  <p:tag name="KSO_WM_SLIDE_INDEX" val="1"/>
  <p:tag name="KSO_WM_SLIDE_ITEM_CNT" val="2"/>
  <p:tag name="KSO_WM_SLIDE_LAYOUT" val="a_b"/>
  <p:tag name="KSO_WM_SLIDE_LAYOUT_CNT" val="1_1"/>
  <p:tag name="KSO_WM_SLIDE_TYPE" val="title"/>
  <p:tag name="KSO_WM_BEAUTIFY_FLAG" val="#wm#"/>
  <p:tag name="KSO_WM_TEMPLATE_THUMBS_INDEX" val="1、9、12、17、19、22、23、"/>
  <p:tag name="KSO_WM_SLIDE_SUBTYPE" val="pureTxt"/>
</p:tagLst>
</file>

<file path=ppt/tags/tag23.xml><?xml version="1.0" encoding="utf-8"?>
<p:tagLst xmlns:p="http://schemas.openxmlformats.org/presentationml/2006/main">
  <p:tag name="KSO_WM_TEMPLATE_CATEGORY" val="custom"/>
  <p:tag name="KSO_WM_TEMPLATE_INDEX" val="20184166"/>
  <p:tag name="KSO_WM_TAG_VERSION" val="1.0"/>
  <p:tag name="KSO_WM_BEAUTIFY_FLAG" val="#wm#"/>
  <p:tag name="KSO_WM_UNIT_TYPE" val="a"/>
  <p:tag name="KSO_WM_UNIT_INDEX" val="1"/>
  <p:tag name="KSO_WM_UNIT_CLEAR" val="1"/>
  <p:tag name="KSO_WM_UNIT_LAYERLEVEL" val="1"/>
  <p:tag name="KSO_WM_UNIT_ISCONTENTSTITLE" val="1"/>
  <p:tag name="KSO_WM_UNIT_VALUE" val="6"/>
  <p:tag name="KSO_WM_UNIT_HIGHLIGHT" val="0"/>
  <p:tag name="KSO_WM_UNIT_COMPATIBLE" val="0"/>
  <p:tag name="KSO_WM_DIAGRAM_GROUP_CODE" val="l1_1"/>
  <p:tag name="KSO_WM_UNIT_ID" val="custom20184166_9*a*1"/>
  <p:tag name="KSO_WM_UNIT_PRESET_TEXT" val="CONTENTS"/>
  <p:tag name="KSO_WM_UNIT_TEXT_FILL_FORE_SCHEMECOLOR_INDEX" val="13"/>
  <p:tag name="KSO_WM_UNIT_TEXT_FILL_TYPE" val="1"/>
  <p:tag name="KSO_WM_UNIT_USESOURCEFORMAT_APPLY" val="1"/>
</p:tagLst>
</file>

<file path=ppt/tags/tag24.xml><?xml version="1.0" encoding="utf-8"?>
<p:tagLst xmlns:p="http://schemas.openxmlformats.org/presentationml/2006/main">
  <p:tag name="KSO_WM_TAG_VERSION" val="1.0"/>
  <p:tag name="KSO_WM_BEAUTIFY_FLAG" val="#wm#"/>
  <p:tag name="KSO_WM_UNIT_TYPE" val="i"/>
  <p:tag name="KSO_WM_UNIT_ID" val="custom20184166_10*i*1"/>
  <p:tag name="KSO_WM_TEMPLATE_CATEGORY" val="custom"/>
  <p:tag name="KSO_WM_TEMPLATE_INDEX" val="20184166"/>
  <p:tag name="KSO_WM_UNIT_INDEX" val="1"/>
</p:tagLst>
</file>

<file path=ppt/tags/tag25.xml><?xml version="1.0" encoding="utf-8"?>
<p:tagLst xmlns:p="http://schemas.openxmlformats.org/presentationml/2006/main">
  <p:tag name="KSO_WM_TEMPLATE_CATEGORY" val="custom"/>
  <p:tag name="KSO_WM_TEMPLATE_INDEX" val="20184166"/>
  <p:tag name="KSO_WM_UNIT_CLEAR" val="1"/>
  <p:tag name="KSO_WM_TAG_VERSION" val="1.0"/>
  <p:tag name="KSO_WM_BEAUTIFY_FLAG" val="#wm#"/>
  <p:tag name="KSO_WM_UNIT_TYPE" val="l_h_i"/>
  <p:tag name="KSO_WM_UNIT_INDEX" val="1_1_1"/>
  <p:tag name="KSO_WM_UNIT_ID" val="custom20184166_10*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26.xml><?xml version="1.0" encoding="utf-8"?>
<p:tagLst xmlns:p="http://schemas.openxmlformats.org/presentationml/2006/main">
  <p:tag name="KSO_WM_TEMPLATE_CATEGORY" val="custom"/>
  <p:tag name="KSO_WM_TEMPLATE_INDEX" val="20184166"/>
  <p:tag name="KSO_WM_TAG_VERSION" val="1.0"/>
  <p:tag name="KSO_WM_BEAUTIFY_FLAG" val="#wm#"/>
  <p:tag name="KSO_WM_UNIT_ID" val="custom20184166_10*l_h_f*1_1_1"/>
  <p:tag name="KSO_WM_UNIT_TYPE" val="l_h_f"/>
  <p:tag name="KSO_WM_UNIT_INDEX" val="1_1_1"/>
  <p:tag name="KSO_WM_UNIT_CLEAR" val="1"/>
  <p:tag name="KSO_WM_UNIT_LAYERLEVEL" val="1_1_1"/>
  <p:tag name="KSO_WM_UNIT_VALUE" val="20"/>
  <p:tag name="KSO_WM_UNIT_HIGHLIGHT" val="0"/>
  <p:tag name="KSO_WM_UNIT_COMPATIBLE" val="0"/>
  <p:tag name="KSO_WM_UNIT_PRESET_TEXT_INDEX" val="3"/>
  <p:tag name="KSO_WM_UNIT_PRESET_TEXT_LEN" val="17"/>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27.xml><?xml version="1.0" encoding="utf-8"?>
<p:tagLst xmlns:p="http://schemas.openxmlformats.org/presentationml/2006/main">
  <p:tag name="KSO_WM_TAG_VERSION" val="1.0"/>
  <p:tag name="KSO_WM_BEAUTIFY_FLAG" val="#wm#"/>
  <p:tag name="KSO_WM_UNIT_TYPE" val="i"/>
  <p:tag name="KSO_WM_UNIT_ID" val="custom20184166_10*i*6"/>
  <p:tag name="KSO_WM_TEMPLATE_CATEGORY" val="custom"/>
  <p:tag name="KSO_WM_TEMPLATE_INDEX" val="20184166"/>
  <p:tag name="KSO_WM_UNIT_INDEX" val="6"/>
</p:tagLst>
</file>

<file path=ppt/tags/tag28.xml><?xml version="1.0" encoding="utf-8"?>
<p:tagLst xmlns:p="http://schemas.openxmlformats.org/presentationml/2006/main">
  <p:tag name="KSO_WM_TEMPLATE_CATEGORY" val="custom"/>
  <p:tag name="KSO_WM_TEMPLATE_INDEX" val="20184166"/>
  <p:tag name="KSO_WM_UNIT_CLEAR" val="1"/>
  <p:tag name="KSO_WM_TAG_VERSION" val="1.0"/>
  <p:tag name="KSO_WM_BEAUTIFY_FLAG" val="#wm#"/>
  <p:tag name="KSO_WM_UNIT_TYPE" val="l_h_i"/>
  <p:tag name="KSO_WM_UNIT_INDEX" val="1_2_1"/>
  <p:tag name="KSO_WM_UNIT_ID" val="custom20184166_10*l_h_i*1_2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29.xml><?xml version="1.0" encoding="utf-8"?>
<p:tagLst xmlns:p="http://schemas.openxmlformats.org/presentationml/2006/main">
  <p:tag name="KSO_WM_TEMPLATE_CATEGORY" val="custom"/>
  <p:tag name="KSO_WM_TEMPLATE_INDEX" val="20184166"/>
  <p:tag name="KSO_WM_TAG_VERSION" val="1.0"/>
  <p:tag name="KSO_WM_BEAUTIFY_FLAG" val="#wm#"/>
  <p:tag name="KSO_WM_UNIT_ID" val="custom20184166_10*l_h_f*1_2_1"/>
  <p:tag name="KSO_WM_UNIT_TYPE" val="l_h_f"/>
  <p:tag name="KSO_WM_UNIT_INDEX" val="1_2_1"/>
  <p:tag name="KSO_WM_UNIT_CLEAR" val="1"/>
  <p:tag name="KSO_WM_UNIT_LAYERLEVEL" val="1_1_1"/>
  <p:tag name="KSO_WM_UNIT_VALUE" val="20"/>
  <p:tag name="KSO_WM_UNIT_HIGHLIGHT" val="0"/>
  <p:tag name="KSO_WM_UNIT_COMPATIBLE" val="0"/>
  <p:tag name="KSO_WM_UNIT_PRESET_TEXT_INDEX" val="3"/>
  <p:tag name="KSO_WM_UNIT_PRESET_TEXT_LEN" val="17"/>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3.xml><?xml version="1.0" encoding="utf-8"?>
<p:tagLst xmlns:p="http://schemas.openxmlformats.org/presentationml/2006/main">
  <p:tag name="KSO_WM_TAG_VERSION" val="1.0"/>
  <p:tag name="KSO_WM_BEAUTIFY_FLAG" val="#wm#"/>
  <p:tag name="KSO_WM_UNIT_TYPE" val="i"/>
  <p:tag name="KSO_WM_UNIT_ID" val="custom20184166_8*i*12"/>
  <p:tag name="KSO_WM_TEMPLATE_CATEGORY" val="custom"/>
  <p:tag name="KSO_WM_TEMPLATE_INDEX" val="20184166"/>
  <p:tag name="KSO_WM_UNIT_INDEX" val="12"/>
</p:tagLst>
</file>

<file path=ppt/tags/tag30.xml><?xml version="1.0" encoding="utf-8"?>
<p:tagLst xmlns:p="http://schemas.openxmlformats.org/presentationml/2006/main">
  <p:tag name="KSO_WM_TAG_VERSION" val="1.0"/>
  <p:tag name="KSO_WM_BEAUTIFY_FLAG" val="#wm#"/>
  <p:tag name="KSO_WM_UNIT_TYPE" val="i"/>
  <p:tag name="KSO_WM_UNIT_ID" val="custom20184166_10*i*11"/>
  <p:tag name="KSO_WM_TEMPLATE_CATEGORY" val="custom"/>
  <p:tag name="KSO_WM_TEMPLATE_INDEX" val="20184166"/>
  <p:tag name="KSO_WM_UNIT_INDEX" val="11"/>
</p:tagLst>
</file>

<file path=ppt/tags/tag31.xml><?xml version="1.0" encoding="utf-8"?>
<p:tagLst xmlns:p="http://schemas.openxmlformats.org/presentationml/2006/main">
  <p:tag name="KSO_WM_TEMPLATE_CATEGORY" val="custom"/>
  <p:tag name="KSO_WM_TEMPLATE_INDEX" val="20184166"/>
  <p:tag name="KSO_WM_UNIT_CLEAR" val="1"/>
  <p:tag name="KSO_WM_TAG_VERSION" val="1.0"/>
  <p:tag name="KSO_WM_BEAUTIFY_FLAG" val="#wm#"/>
  <p:tag name="KSO_WM_UNIT_TYPE" val="l_h_i"/>
  <p:tag name="KSO_WM_UNIT_INDEX" val="1_3_1"/>
  <p:tag name="KSO_WM_UNIT_ID" val="custom20184166_10*l_h_i*1_3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32.xml><?xml version="1.0" encoding="utf-8"?>
<p:tagLst xmlns:p="http://schemas.openxmlformats.org/presentationml/2006/main">
  <p:tag name="KSO_WM_TEMPLATE_CATEGORY" val="custom"/>
  <p:tag name="KSO_WM_TEMPLATE_INDEX" val="20184166"/>
  <p:tag name="KSO_WM_TAG_VERSION" val="1.0"/>
  <p:tag name="KSO_WM_BEAUTIFY_FLAG" val="#wm#"/>
  <p:tag name="KSO_WM_UNIT_ID" val="custom20184166_10*l_h_f*1_3_1"/>
  <p:tag name="KSO_WM_UNIT_TYPE" val="l_h_f"/>
  <p:tag name="KSO_WM_UNIT_INDEX" val="1_3_1"/>
  <p:tag name="KSO_WM_UNIT_CLEAR" val="1"/>
  <p:tag name="KSO_WM_UNIT_LAYERLEVEL" val="1_1_1"/>
  <p:tag name="KSO_WM_UNIT_VALUE" val="20"/>
  <p:tag name="KSO_WM_UNIT_HIGHLIGHT" val="0"/>
  <p:tag name="KSO_WM_UNIT_COMPATIBLE" val="0"/>
  <p:tag name="KSO_WM_UNIT_PRESET_TEXT_INDEX" val="3"/>
  <p:tag name="KSO_WM_UNIT_PRESET_TEXT_LEN" val="17"/>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33.xml><?xml version="1.0" encoding="utf-8"?>
<p:tagLst xmlns:p="http://schemas.openxmlformats.org/presentationml/2006/main">
  <p:tag name="KSO_WM_TAG_VERSION" val="1.0"/>
  <p:tag name="KSO_WM_BEAUTIFY_FLAG" val="#wm#"/>
  <p:tag name="KSO_WM_UNIT_TYPE" val="i"/>
  <p:tag name="KSO_WM_UNIT_ID" val="custom20184166_10*i*16"/>
  <p:tag name="KSO_WM_TEMPLATE_CATEGORY" val="custom"/>
  <p:tag name="KSO_WM_TEMPLATE_INDEX" val="20184166"/>
  <p:tag name="KSO_WM_UNIT_INDEX" val="16"/>
</p:tagLst>
</file>

<file path=ppt/tags/tag34.xml><?xml version="1.0" encoding="utf-8"?>
<p:tagLst xmlns:p="http://schemas.openxmlformats.org/presentationml/2006/main">
  <p:tag name="KSO_WM_TEMPLATE_CATEGORY" val="custom"/>
  <p:tag name="KSO_WM_TEMPLATE_INDEX" val="20184166"/>
  <p:tag name="KSO_WM_UNIT_CLEAR" val="1"/>
  <p:tag name="KSO_WM_TAG_VERSION" val="1.0"/>
  <p:tag name="KSO_WM_BEAUTIFY_FLAG" val="#wm#"/>
  <p:tag name="KSO_WM_UNIT_TYPE" val="l_h_i"/>
  <p:tag name="KSO_WM_UNIT_INDEX" val="1_4_1"/>
  <p:tag name="KSO_WM_UNIT_ID" val="custom20184166_10*l_h_i*1_4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35.xml><?xml version="1.0" encoding="utf-8"?>
<p:tagLst xmlns:p="http://schemas.openxmlformats.org/presentationml/2006/main">
  <p:tag name="KSO_WM_TEMPLATE_CATEGORY" val="custom"/>
  <p:tag name="KSO_WM_TEMPLATE_INDEX" val="20184166"/>
  <p:tag name="KSO_WM_TAG_VERSION" val="1.0"/>
  <p:tag name="KSO_WM_BEAUTIFY_FLAG" val="#wm#"/>
  <p:tag name="KSO_WM_UNIT_ID" val="custom20184166_10*l_h_f*1_4_1"/>
  <p:tag name="KSO_WM_UNIT_TYPE" val="l_h_f"/>
  <p:tag name="KSO_WM_UNIT_INDEX" val="1_4_1"/>
  <p:tag name="KSO_WM_UNIT_CLEAR" val="1"/>
  <p:tag name="KSO_WM_UNIT_LAYERLEVEL" val="1_1_1"/>
  <p:tag name="KSO_WM_UNIT_VALUE" val="20"/>
  <p:tag name="KSO_WM_UNIT_HIGHLIGHT" val="0"/>
  <p:tag name="KSO_WM_UNIT_COMPATIBLE" val="0"/>
  <p:tag name="KSO_WM_UNIT_PRESET_TEXT_INDEX" val="3"/>
  <p:tag name="KSO_WM_UNIT_PRESET_TEXT_LEN" val="17"/>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36.xml><?xml version="1.0" encoding="utf-8"?>
<p:tagLst xmlns:p="http://schemas.openxmlformats.org/presentationml/2006/main">
  <p:tag name="KSO_WM_TAG_VERSION" val="1.0"/>
  <p:tag name="KSO_WM_BEAUTIFY_FLAG" val="#wm#"/>
  <p:tag name="KSO_WM_UNIT_TYPE" val="i"/>
  <p:tag name="KSO_WM_UNIT_ID" val="custom20184166_10*i*21"/>
  <p:tag name="KSO_WM_TEMPLATE_CATEGORY" val="custom"/>
  <p:tag name="KSO_WM_TEMPLATE_INDEX" val="20184166"/>
  <p:tag name="KSO_WM_UNIT_INDEX" val="21"/>
</p:tagLst>
</file>

<file path=ppt/tags/tag37.xml><?xml version="1.0" encoding="utf-8"?>
<p:tagLst xmlns:p="http://schemas.openxmlformats.org/presentationml/2006/main">
  <p:tag name="KSO_WM_TEMPLATE_CATEGORY" val="custom"/>
  <p:tag name="KSO_WM_TEMPLATE_INDEX" val="20184166"/>
  <p:tag name="KSO_WM_UNIT_CLEAR" val="1"/>
  <p:tag name="KSO_WM_TAG_VERSION" val="1.0"/>
  <p:tag name="KSO_WM_BEAUTIFY_FLAG" val="#wm#"/>
  <p:tag name="KSO_WM_UNIT_TYPE" val="l_h_i"/>
  <p:tag name="KSO_WM_UNIT_INDEX" val="1_5_1"/>
  <p:tag name="KSO_WM_UNIT_ID" val="custom20184166_10*l_h_i*1_5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38.xml><?xml version="1.0" encoding="utf-8"?>
<p:tagLst xmlns:p="http://schemas.openxmlformats.org/presentationml/2006/main">
  <p:tag name="KSO_WM_TEMPLATE_CATEGORY" val="custom"/>
  <p:tag name="KSO_WM_TEMPLATE_INDEX" val="20184166"/>
  <p:tag name="KSO_WM_TAG_VERSION" val="1.0"/>
  <p:tag name="KSO_WM_BEAUTIFY_FLAG" val="#wm#"/>
  <p:tag name="KSO_WM_UNIT_ID" val="custom20184166_10*l_h_f*1_5_1"/>
  <p:tag name="KSO_WM_UNIT_TYPE" val="l_h_f"/>
  <p:tag name="KSO_WM_UNIT_INDEX" val="1_5_1"/>
  <p:tag name="KSO_WM_UNIT_CLEAR" val="1"/>
  <p:tag name="KSO_WM_UNIT_LAYERLEVEL" val="1_1_1"/>
  <p:tag name="KSO_WM_UNIT_VALUE" val="20"/>
  <p:tag name="KSO_WM_UNIT_HIGHLIGHT" val="0"/>
  <p:tag name="KSO_WM_UNIT_COMPATIBLE" val="0"/>
  <p:tag name="KSO_WM_UNIT_PRESET_TEXT_INDEX" val="3"/>
  <p:tag name="KSO_WM_UNIT_PRESET_TEXT_LEN" val="17"/>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39.xml><?xml version="1.0" encoding="utf-8"?>
<p:tagLst xmlns:p="http://schemas.openxmlformats.org/presentationml/2006/main">
  <p:tag name="KSO_WM_TAG_VERSION" val="1.0"/>
  <p:tag name="KSO_WM_SLIDE_ITEM_CNT" val="4"/>
  <p:tag name="KSO_WM_SLIDE_LAYOUT" val="a_l"/>
  <p:tag name="KSO_WM_SLIDE_LAYOUT_CNT" val="1_1"/>
  <p:tag name="KSO_WM_SLIDE_TYPE" val="contents"/>
  <p:tag name="KSO_WM_BEAUTIFY_FLAG" val="#wm#"/>
  <p:tag name="KSO_WM_TEMPLATE_CATEGORY" val="custom"/>
  <p:tag name="KSO_WM_TEMPLATE_INDEX" val="20184166"/>
  <p:tag name="KSO_WM_SLIDE_ID" val="custom20184166_9"/>
  <p:tag name="KSO_WM_SLIDE_INDEX" val="9"/>
  <p:tag name="KSO_WM_DIAGRAM_GROUP_CODE" val="l1-1"/>
  <p:tag name="KSO_WM_SLIDE_SUBTYPE" val="diag"/>
</p:tagLst>
</file>

<file path=ppt/tags/tag4.xml><?xml version="1.0" encoding="utf-8"?>
<p:tagLst xmlns:p="http://schemas.openxmlformats.org/presentationml/2006/main">
  <p:tag name="KSO_WM_TAG_VERSION" val="1.0"/>
  <p:tag name="KSO_WM_BEAUTIFY_FLAG" val="#wm#"/>
  <p:tag name="KSO_WM_UNIT_TYPE" val="i"/>
  <p:tag name="KSO_WM_UNIT_ID" val="custom20184166_8*i*13"/>
  <p:tag name="KSO_WM_TEMPLATE_CATEGORY" val="custom"/>
  <p:tag name="KSO_WM_TEMPLATE_INDEX" val="20184166"/>
  <p:tag name="KSO_WM_UNIT_INDEX" val="13"/>
</p:tagLst>
</file>

<file path=ppt/tags/tag40.xml><?xml version="1.0" encoding="utf-8"?>
<p:tagLst xmlns:p="http://schemas.openxmlformats.org/presentationml/2006/main">
  <p:tag name="KSO_WM_TEMPLATE_CATEGORY" val="custom"/>
  <p:tag name="KSO_WM_TEMPLATE_INDEX" val="20184166"/>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38"/>
  <p:tag name="KSO_WM_UNIT_LAYERLEVEL" val="1"/>
  <p:tag name="KSO_WM_UNIT_INDEX" val="1"/>
  <p:tag name="KSO_WM_UNIT_ID" val="custom20184166_20*a*1"/>
  <p:tag name="KSO_WM_UNIT_TYPE" val="a"/>
</p:tagLst>
</file>

<file path=ppt/tags/tag41.xml><?xml version="1.0" encoding="utf-8"?>
<p:tagLst xmlns:p="http://schemas.openxmlformats.org/presentationml/2006/main">
  <p:tag name="KSO_WM_TEMPLATE_CATEGORY" val="custom"/>
  <p:tag name="KSO_WM_TEMPLATE_INDEX" val="20184166"/>
  <p:tag name="KSO_WM_TAG_VERSION" val="1.0"/>
  <p:tag name="KSO_WM_BEAUTIFY_FLAG" val="#wm#"/>
  <p:tag name="KSO_WM_UNIT_PRESET_TEXT_LEN" val="57"/>
  <p:tag name="KSO_WM_UNIT_PRESET_TEXT_INDEX" val="4"/>
  <p:tag name="KSO_WM_UNIT_CLEAR" val="0"/>
  <p:tag name="KSO_WM_UNIT_COMPATIBLE" val="0"/>
  <p:tag name="KSO_WM_UNIT_HIGHLIGHT" val="0"/>
  <p:tag name="KSO_WM_UNIT_VALUE" val="72"/>
  <p:tag name="KSO_WM_UNIT_LAYERLEVEL" val="1"/>
  <p:tag name="KSO_WM_UNIT_INDEX" val="1"/>
  <p:tag name="KSO_WM_UNIT_ID" val="custom20184166_20*f*1"/>
  <p:tag name="KSO_WM_UNIT_TYPE" val="f"/>
</p:tagLst>
</file>

<file path=ppt/tags/tag42.xml><?xml version="1.0" encoding="utf-8"?>
<p:tagLst xmlns:p="http://schemas.openxmlformats.org/presentationml/2006/main">
  <p:tag name="KSO_WM_TAG_VERSION" val="1.0"/>
  <p:tag name="KSO_WM_BEAUTIFY_FLAG" val="#wm#"/>
  <p:tag name="KSO_WM_UNIT_TYPE" val="i"/>
  <p:tag name="KSO_WM_UNIT_ID" val="custom20184166_20*i*2"/>
  <p:tag name="KSO_WM_TEMPLATE_CATEGORY" val="custom"/>
  <p:tag name="KSO_WM_TEMPLATE_INDEX" val="20184166"/>
  <p:tag name="KSO_WM_UNIT_INDEX" val="2"/>
</p:tagLst>
</file>

<file path=ppt/tags/tag43.xml><?xml version="1.0" encoding="utf-8"?>
<p:tagLst xmlns:p="http://schemas.openxmlformats.org/presentationml/2006/main">
  <p:tag name="KSO_WM_SLIDE_LAYOUT_CNT" val="1_1"/>
  <p:tag name="KSO_WM_SLIDE_LAYOUT" val="a_f"/>
  <p:tag name="KSO_WM_SLIDE_SIZE" val="891*84"/>
  <p:tag name="KSO_WM_SLIDE_POSITION" val="38*269"/>
  <p:tag name="KSO_WM_BEAUTIFY_FLAG" val="#wm#"/>
  <p:tag name="KSO_WM_SLIDE_TYPE" val="text"/>
  <p:tag name="KSO_WM_SLIDE_ITEM_CNT" val="1"/>
  <p:tag name="KSO_WM_SLIDE_INDEX" val="20"/>
  <p:tag name="KSO_WM_SLIDE_ID" val="custom20184166_20"/>
  <p:tag name="KSO_WM_TAG_VERSION" val="1.0"/>
  <p:tag name="KSO_WM_TEMPLATE_INDEX" val="20184166"/>
  <p:tag name="KSO_WM_TEMPLATE_CATEGORY" val="custom"/>
  <p:tag name="KSO_WM_SLIDE_SUBTYPE" val="pureTxt"/>
</p:tagLst>
</file>

<file path=ppt/tags/tag44.xml><?xml version="1.0" encoding="utf-8"?>
<p:tagLst xmlns:p="http://schemas.openxmlformats.org/presentationml/2006/main">
  <p:tag name="KSO_WM_BEAUTIFY_FLAG" val="#wm#"/>
  <p:tag name="KSO_WM_TEMPLATE_CATEGORY" val="custom"/>
  <p:tag name="KSO_WM_TEMPLATE_INDEX" val="20184166"/>
</p:tagLst>
</file>

<file path=ppt/tags/tag45.xml><?xml version="1.0" encoding="utf-8"?>
<p:tagLst xmlns:p="http://schemas.openxmlformats.org/presentationml/2006/main">
  <p:tag name="KSO_WM_BEAUTIFY_FLAG" val="#wm#"/>
  <p:tag name="KSO_WM_TEMPLATE_CATEGORY" val="custom"/>
  <p:tag name="KSO_WM_TEMPLATE_INDEX" val="20184166"/>
</p:tagLst>
</file>

<file path=ppt/tags/tag46.xml><?xml version="1.0" encoding="utf-8"?>
<p:tagLst xmlns:p="http://schemas.openxmlformats.org/presentationml/2006/main">
  <p:tag name="KSO_WM_BEAUTIFY_FLAG" val="#wm#"/>
  <p:tag name="KSO_WM_TEMPLATE_CATEGORY" val="custom"/>
  <p:tag name="KSO_WM_TEMPLATE_INDEX" val="20184166"/>
</p:tagLst>
</file>

<file path=ppt/tags/tag47.xml><?xml version="1.0" encoding="utf-8"?>
<p:tagLst xmlns:p="http://schemas.openxmlformats.org/presentationml/2006/main">
  <p:tag name="KSO_WM_TEMPLATE_CATEGORY" val="custom"/>
  <p:tag name="KSO_WM_TEMPLATE_INDEX" val="20184166"/>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38"/>
  <p:tag name="KSO_WM_UNIT_LAYERLEVEL" val="1"/>
  <p:tag name="KSO_WM_UNIT_INDEX" val="1"/>
  <p:tag name="KSO_WM_UNIT_ID" val="custom20184166_20*a*1"/>
  <p:tag name="KSO_WM_UNIT_TYPE" val="a"/>
</p:tagLst>
</file>

<file path=ppt/tags/tag48.xml><?xml version="1.0" encoding="utf-8"?>
<p:tagLst xmlns:p="http://schemas.openxmlformats.org/presentationml/2006/main">
  <p:tag name="KSO_WM_TEMPLATE_CATEGORY" val="custom"/>
  <p:tag name="KSO_WM_TEMPLATE_INDEX" val="20184166"/>
  <p:tag name="KSO_WM_TAG_VERSION" val="1.0"/>
  <p:tag name="KSO_WM_BEAUTIFY_FLAG" val="#wm#"/>
  <p:tag name="KSO_WM_UNIT_PRESET_TEXT_LEN" val="57"/>
  <p:tag name="KSO_WM_UNIT_PRESET_TEXT_INDEX" val="4"/>
  <p:tag name="KSO_WM_UNIT_CLEAR" val="0"/>
  <p:tag name="KSO_WM_UNIT_COMPATIBLE" val="0"/>
  <p:tag name="KSO_WM_UNIT_HIGHLIGHT" val="0"/>
  <p:tag name="KSO_WM_UNIT_VALUE" val="72"/>
  <p:tag name="KSO_WM_UNIT_LAYERLEVEL" val="1"/>
  <p:tag name="KSO_WM_UNIT_INDEX" val="1"/>
  <p:tag name="KSO_WM_UNIT_ID" val="custom20184166_20*f*1"/>
  <p:tag name="KSO_WM_UNIT_TYPE" val="f"/>
</p:tagLst>
</file>

<file path=ppt/tags/tag49.xml><?xml version="1.0" encoding="utf-8"?>
<p:tagLst xmlns:p="http://schemas.openxmlformats.org/presentationml/2006/main">
  <p:tag name="KSO_WM_TAG_VERSION" val="1.0"/>
  <p:tag name="KSO_WM_BEAUTIFY_FLAG" val="#wm#"/>
  <p:tag name="KSO_WM_UNIT_TYPE" val="i"/>
  <p:tag name="KSO_WM_UNIT_ID" val="custom20184166_20*i*2"/>
  <p:tag name="KSO_WM_TEMPLATE_CATEGORY" val="custom"/>
  <p:tag name="KSO_WM_TEMPLATE_INDEX" val="20184166"/>
  <p:tag name="KSO_WM_UNIT_INDEX" val="2"/>
</p:tagLst>
</file>

<file path=ppt/tags/tag5.xml><?xml version="1.0" encoding="utf-8"?>
<p:tagLst xmlns:p="http://schemas.openxmlformats.org/presentationml/2006/main">
  <p:tag name="KSO_WM_TAG_VERSION" val="1.0"/>
  <p:tag name="KSO_WM_BEAUTIFY_FLAG" val="#wm#"/>
  <p:tag name="KSO_WM_UNIT_TYPE" val="i"/>
  <p:tag name="KSO_WM_UNIT_ID" val="custom20184166_8*i*14"/>
  <p:tag name="KSO_WM_TEMPLATE_CATEGORY" val="custom"/>
  <p:tag name="KSO_WM_TEMPLATE_INDEX" val="20184166"/>
  <p:tag name="KSO_WM_UNIT_INDEX" val="14"/>
</p:tagLst>
</file>

<file path=ppt/tags/tag50.xml><?xml version="1.0" encoding="utf-8"?>
<p:tagLst xmlns:p="http://schemas.openxmlformats.org/presentationml/2006/main">
  <p:tag name="KSO_WM_SLIDE_LAYOUT_CNT" val="1_1"/>
  <p:tag name="KSO_WM_SLIDE_LAYOUT" val="a_f"/>
  <p:tag name="KSO_WM_SLIDE_SIZE" val="891*84"/>
  <p:tag name="KSO_WM_SLIDE_POSITION" val="38*269"/>
  <p:tag name="KSO_WM_BEAUTIFY_FLAG" val="#wm#"/>
  <p:tag name="KSO_WM_SLIDE_TYPE" val="text"/>
  <p:tag name="KSO_WM_SLIDE_ITEM_CNT" val="1"/>
  <p:tag name="KSO_WM_SLIDE_INDEX" val="20"/>
  <p:tag name="KSO_WM_SLIDE_ID" val="custom20184166_20"/>
  <p:tag name="KSO_WM_TAG_VERSION" val="1.0"/>
  <p:tag name="KSO_WM_TEMPLATE_INDEX" val="20184166"/>
  <p:tag name="KSO_WM_TEMPLATE_CATEGORY" val="custom"/>
  <p:tag name="KSO_WM_SLIDE_SUBTYPE" val="pureTxt"/>
</p:tagLst>
</file>

<file path=ppt/tags/tag51.xml><?xml version="1.0" encoding="utf-8"?>
<p:tagLst xmlns:p="http://schemas.openxmlformats.org/presentationml/2006/main">
  <p:tag name="KSO_WM_TEMPLATE_CATEGORY" val="custom"/>
  <p:tag name="KSO_WM_TEMPLATE_INDEX" val="20184166"/>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18"/>
  <p:tag name="KSO_WM_UNIT_LAYERLEVEL" val="1"/>
  <p:tag name="KSO_WM_UNIT_INDEX" val="1"/>
  <p:tag name="KSO_WM_UNIT_ID" val="custom20184166_4*a*1"/>
  <p:tag name="KSO_WM_UNIT_TYPE" val="a"/>
</p:tagLst>
</file>

<file path=ppt/tags/tag52.xml><?xml version="1.0" encoding="utf-8"?>
<p:tagLst xmlns:p="http://schemas.openxmlformats.org/presentationml/2006/main">
  <p:tag name="KSO_WM_TEMPLATE_CATEGORY" val="custom"/>
  <p:tag name="KSO_WM_TEMPLATE_INDEX" val="20184166"/>
  <p:tag name="KSO_WM_TAG_VERSION" val="1.0"/>
  <p:tag name="KSO_WM_BEAUTIFY_FLAG" val="#wm#"/>
  <p:tag name="KSO_WM_UNIT_TYPE" val="f"/>
  <p:tag name="KSO_WM_UNIT_INDEX" val="1"/>
  <p:tag name="KSO_WM_UNIT_ID" val="custom20184166_4*f*1"/>
  <p:tag name="KSO_WM_UNIT_LAYERLEVEL" val="1"/>
  <p:tag name="KSO_WM_UNIT_VALUE" val="150"/>
  <p:tag name="KSO_WM_UNIT_HIGHLIGHT" val="0"/>
  <p:tag name="KSO_WM_UNIT_COMPATIBLE" val="0"/>
  <p:tag name="KSO_WM_UNIT_CLEAR" val="0"/>
  <p:tag name="KSO_WM_UNIT_PRESET_TEXT_INDEX" val="4"/>
  <p:tag name="KSO_WM_UNIT_PRESET_TEXT_LEN" val="228"/>
</p:tagLst>
</file>

<file path=ppt/tags/tag53.xml><?xml version="1.0" encoding="utf-8"?>
<p:tagLst xmlns:p="http://schemas.openxmlformats.org/presentationml/2006/main">
  <p:tag name="KSO_WM_SLIDE_SIZE" val="827*426"/>
  <p:tag name="KSO_WM_SLIDE_POSITION" val="66*36"/>
  <p:tag name="KSO_WM_SLIDE_LAYOUT_CNT" val="1_1_1"/>
  <p:tag name="KSO_WM_SLIDE_LAYOUT" val="a_f_d"/>
  <p:tag name="KSO_WM_BEAUTIFY_FLAG" val="#wm#"/>
  <p:tag name="KSO_WM_SLIDE_TYPE" val="text"/>
  <p:tag name="KSO_WM_SLIDE_ITEM_CNT" val="2"/>
  <p:tag name="KSO_WM_SLIDE_INDEX" val="4"/>
  <p:tag name="KSO_WM_SLIDE_ID" val="custom20184166_4"/>
  <p:tag name="KSO_WM_TAG_VERSION" val="1.0"/>
  <p:tag name="KSO_WM_TEMPLATE_INDEX" val="20184166"/>
  <p:tag name="KSO_WM_TEMPLATE_CATEGORY" val="custom"/>
  <p:tag name="KSO_WM_SLIDE_SUBTYPE" val="picTxt"/>
</p:tagLst>
</file>

<file path=ppt/tags/tag54.xml><?xml version="1.0" encoding="utf-8"?>
<p:tagLst xmlns:p="http://schemas.openxmlformats.org/presentationml/2006/main">
  <p:tag name="KSO_WM_TEMPLATE_CATEGORY" val="custom"/>
  <p:tag name="KSO_WM_TEMPLATE_INDEX" val="20184166"/>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18"/>
  <p:tag name="KSO_WM_UNIT_LAYERLEVEL" val="1"/>
  <p:tag name="KSO_WM_UNIT_INDEX" val="1"/>
  <p:tag name="KSO_WM_UNIT_ID" val="custom20184166_4*a*1"/>
  <p:tag name="KSO_WM_UNIT_TYPE" val="a"/>
</p:tagLst>
</file>

<file path=ppt/tags/tag55.xml><?xml version="1.0" encoding="utf-8"?>
<p:tagLst xmlns:p="http://schemas.openxmlformats.org/presentationml/2006/main">
  <p:tag name="KSO_WM_TEMPLATE_CATEGORY" val="custom"/>
  <p:tag name="KSO_WM_TEMPLATE_INDEX" val="20184166"/>
  <p:tag name="KSO_WM_TAG_VERSION" val="1.0"/>
  <p:tag name="KSO_WM_BEAUTIFY_FLAG" val="#wm#"/>
  <p:tag name="KSO_WM_UNIT_TYPE" val="f"/>
  <p:tag name="KSO_WM_UNIT_INDEX" val="1"/>
  <p:tag name="KSO_WM_UNIT_ID" val="custom20184166_4*f*1"/>
  <p:tag name="KSO_WM_UNIT_LAYERLEVEL" val="1"/>
  <p:tag name="KSO_WM_UNIT_VALUE" val="150"/>
  <p:tag name="KSO_WM_UNIT_HIGHLIGHT" val="0"/>
  <p:tag name="KSO_WM_UNIT_COMPATIBLE" val="0"/>
  <p:tag name="KSO_WM_UNIT_CLEAR" val="0"/>
  <p:tag name="KSO_WM_UNIT_PRESET_TEXT_INDEX" val="4"/>
  <p:tag name="KSO_WM_UNIT_PRESET_TEXT_LEN" val="228"/>
</p:tagLst>
</file>

<file path=ppt/tags/tag56.xml><?xml version="1.0" encoding="utf-8"?>
<p:tagLst xmlns:p="http://schemas.openxmlformats.org/presentationml/2006/main">
  <p:tag name="KSO_WM_SLIDE_SIZE" val="827*426"/>
  <p:tag name="KSO_WM_SLIDE_POSITION" val="66*36"/>
  <p:tag name="KSO_WM_SLIDE_LAYOUT_CNT" val="1_1_1"/>
  <p:tag name="KSO_WM_SLIDE_LAYOUT" val="a_f_d"/>
  <p:tag name="KSO_WM_BEAUTIFY_FLAG" val="#wm#"/>
  <p:tag name="KSO_WM_SLIDE_TYPE" val="text"/>
  <p:tag name="KSO_WM_SLIDE_ITEM_CNT" val="2"/>
  <p:tag name="KSO_WM_SLIDE_INDEX" val="4"/>
  <p:tag name="KSO_WM_SLIDE_ID" val="custom20184166_4"/>
  <p:tag name="KSO_WM_TAG_VERSION" val="1.0"/>
  <p:tag name="KSO_WM_TEMPLATE_INDEX" val="20184166"/>
  <p:tag name="KSO_WM_TEMPLATE_CATEGORY" val="custom"/>
  <p:tag name="KSO_WM_SLIDE_SUBTYPE" val="picTxt"/>
</p:tagLst>
</file>

<file path=ppt/tags/tag57.xml><?xml version="1.0" encoding="utf-8"?>
<p:tagLst xmlns:p="http://schemas.openxmlformats.org/presentationml/2006/main">
  <p:tag name="KSO_WM_TEMPLATE_CATEGORY" val="custom"/>
  <p:tag name="KSO_WM_TEMPLATE_INDEX" val="20184166"/>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18"/>
  <p:tag name="KSO_WM_UNIT_LAYERLEVEL" val="1"/>
  <p:tag name="KSO_WM_UNIT_INDEX" val="1"/>
  <p:tag name="KSO_WM_UNIT_ID" val="custom20184166_4*a*1"/>
  <p:tag name="KSO_WM_UNIT_TYPE" val="a"/>
</p:tagLst>
</file>

<file path=ppt/tags/tag58.xml><?xml version="1.0" encoding="utf-8"?>
<p:tagLst xmlns:p="http://schemas.openxmlformats.org/presentationml/2006/main">
  <p:tag name="KSO_WM_TEMPLATE_CATEGORY" val="custom"/>
  <p:tag name="KSO_WM_TEMPLATE_INDEX" val="20184166"/>
  <p:tag name="KSO_WM_TAG_VERSION" val="1.0"/>
  <p:tag name="KSO_WM_BEAUTIFY_FLAG" val="#wm#"/>
  <p:tag name="KSO_WM_UNIT_TYPE" val="f"/>
  <p:tag name="KSO_WM_UNIT_INDEX" val="1"/>
  <p:tag name="KSO_WM_UNIT_ID" val="custom20184166_4*f*1"/>
  <p:tag name="KSO_WM_UNIT_LAYERLEVEL" val="1"/>
  <p:tag name="KSO_WM_UNIT_VALUE" val="150"/>
  <p:tag name="KSO_WM_UNIT_HIGHLIGHT" val="0"/>
  <p:tag name="KSO_WM_UNIT_COMPATIBLE" val="0"/>
  <p:tag name="KSO_WM_UNIT_CLEAR" val="0"/>
  <p:tag name="KSO_WM_UNIT_PRESET_TEXT_INDEX" val="4"/>
  <p:tag name="KSO_WM_UNIT_PRESET_TEXT_LEN" val="228"/>
</p:tagLst>
</file>

<file path=ppt/tags/tag59.xml><?xml version="1.0" encoding="utf-8"?>
<p:tagLst xmlns:p="http://schemas.openxmlformats.org/presentationml/2006/main">
  <p:tag name="KSO_WM_SLIDE_SIZE" val="827*426"/>
  <p:tag name="KSO_WM_SLIDE_POSITION" val="66*36"/>
  <p:tag name="KSO_WM_SLIDE_LAYOUT_CNT" val="1_1_1"/>
  <p:tag name="KSO_WM_SLIDE_LAYOUT" val="a_f_d"/>
  <p:tag name="KSO_WM_BEAUTIFY_FLAG" val="#wm#"/>
  <p:tag name="KSO_WM_SLIDE_TYPE" val="text"/>
  <p:tag name="KSO_WM_SLIDE_ITEM_CNT" val="2"/>
  <p:tag name="KSO_WM_SLIDE_INDEX" val="4"/>
  <p:tag name="KSO_WM_SLIDE_ID" val="custom20184166_4"/>
  <p:tag name="KSO_WM_TAG_VERSION" val="1.0"/>
  <p:tag name="KSO_WM_TEMPLATE_INDEX" val="20184166"/>
  <p:tag name="KSO_WM_TEMPLATE_CATEGORY" val="custom"/>
  <p:tag name="KSO_WM_SLIDE_SUBTYPE" val="picTxt"/>
</p:tagLst>
</file>

<file path=ppt/tags/tag6.xml><?xml version="1.0" encoding="utf-8"?>
<p:tagLst xmlns:p="http://schemas.openxmlformats.org/presentationml/2006/main">
  <p:tag name="KSO_WM_TAG_VERSION" val="1.0"/>
  <p:tag name="KSO_WM_BEAUTIFY_FLAG" val="#wm#"/>
  <p:tag name="KSO_WM_UNIT_TYPE" val="i"/>
  <p:tag name="KSO_WM_UNIT_ID" val="custom20184166_8*i*7"/>
  <p:tag name="KSO_WM_TEMPLATE_CATEGORY" val="custom"/>
  <p:tag name="KSO_WM_TEMPLATE_INDEX" val="20184166"/>
  <p:tag name="KSO_WM_UNIT_INDEX" val="7"/>
</p:tagLst>
</file>

<file path=ppt/tags/tag60.xml><?xml version="1.0" encoding="utf-8"?>
<p:tagLst xmlns:p="http://schemas.openxmlformats.org/presentationml/2006/main">
  <p:tag name="KSO_WM_BEAUTIFY_FLAG" val="#wm#"/>
  <p:tag name="KSO_WM_TEMPLATE_CATEGORY" val="custom"/>
  <p:tag name="KSO_WM_TEMPLATE_INDEX" val="20184166"/>
</p:tagLst>
</file>

<file path=ppt/tags/tag61.xml><?xml version="1.0" encoding="utf-8"?>
<p:tagLst xmlns:p="http://schemas.openxmlformats.org/presentationml/2006/main">
  <p:tag name="KSO_WM_TEMPLATE_CATEGORY" val="custom"/>
  <p:tag name="KSO_WM_TEMPLATE_INDEX" val="20184166"/>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18"/>
  <p:tag name="KSO_WM_UNIT_LAYERLEVEL" val="1"/>
  <p:tag name="KSO_WM_UNIT_INDEX" val="1"/>
  <p:tag name="KSO_WM_UNIT_ID" val="custom20184166_4*a*1"/>
  <p:tag name="KSO_WM_UNIT_TYPE" val="a"/>
</p:tagLst>
</file>

<file path=ppt/tags/tag62.xml><?xml version="1.0" encoding="utf-8"?>
<p:tagLst xmlns:p="http://schemas.openxmlformats.org/presentationml/2006/main">
  <p:tag name="KSO_WM_TEMPLATE_CATEGORY" val="custom"/>
  <p:tag name="KSO_WM_TEMPLATE_INDEX" val="20184166"/>
  <p:tag name="KSO_WM_TAG_VERSION" val="1.0"/>
  <p:tag name="KSO_WM_BEAUTIFY_FLAG" val="#wm#"/>
  <p:tag name="KSO_WM_UNIT_TYPE" val="f"/>
  <p:tag name="KSO_WM_UNIT_INDEX" val="1"/>
  <p:tag name="KSO_WM_UNIT_ID" val="custom20184166_4*f*1"/>
  <p:tag name="KSO_WM_UNIT_LAYERLEVEL" val="1"/>
  <p:tag name="KSO_WM_UNIT_VALUE" val="150"/>
  <p:tag name="KSO_WM_UNIT_HIGHLIGHT" val="0"/>
  <p:tag name="KSO_WM_UNIT_COMPATIBLE" val="0"/>
  <p:tag name="KSO_WM_UNIT_CLEAR" val="0"/>
  <p:tag name="KSO_WM_UNIT_PRESET_TEXT_INDEX" val="4"/>
  <p:tag name="KSO_WM_UNIT_PRESET_TEXT_LEN" val="228"/>
</p:tagLst>
</file>

<file path=ppt/tags/tag63.xml><?xml version="1.0" encoding="utf-8"?>
<p:tagLst xmlns:p="http://schemas.openxmlformats.org/presentationml/2006/main">
  <p:tag name="KSO_WM_SLIDE_SIZE" val="827*426"/>
  <p:tag name="KSO_WM_SLIDE_POSITION" val="66*36"/>
  <p:tag name="KSO_WM_SLIDE_LAYOUT_CNT" val="1_1_1"/>
  <p:tag name="KSO_WM_SLIDE_LAYOUT" val="a_f_d"/>
  <p:tag name="KSO_WM_BEAUTIFY_FLAG" val="#wm#"/>
  <p:tag name="KSO_WM_SLIDE_TYPE" val="text"/>
  <p:tag name="KSO_WM_SLIDE_ITEM_CNT" val="2"/>
  <p:tag name="KSO_WM_SLIDE_INDEX" val="4"/>
  <p:tag name="KSO_WM_SLIDE_ID" val="custom20184166_4"/>
  <p:tag name="KSO_WM_TAG_VERSION" val="1.0"/>
  <p:tag name="KSO_WM_TEMPLATE_INDEX" val="20184166"/>
  <p:tag name="KSO_WM_TEMPLATE_CATEGORY" val="custom"/>
  <p:tag name="KSO_WM_SLIDE_SUBTYPE" val="picTxt"/>
</p:tagLst>
</file>

<file path=ppt/tags/tag64.xml><?xml version="1.0" encoding="utf-8"?>
<p:tagLst xmlns:p="http://schemas.openxmlformats.org/presentationml/2006/main">
  <p:tag name="KSO_WM_TEMPLATE_CATEGORY" val="custom"/>
  <p:tag name="KSO_WM_TEMPLATE_INDEX" val="20184166"/>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18"/>
  <p:tag name="KSO_WM_UNIT_LAYERLEVEL" val="1"/>
  <p:tag name="KSO_WM_UNIT_INDEX" val="1"/>
  <p:tag name="KSO_WM_UNIT_ID" val="custom20184166_4*a*1"/>
  <p:tag name="KSO_WM_UNIT_TYPE" val="a"/>
</p:tagLst>
</file>

<file path=ppt/tags/tag65.xml><?xml version="1.0" encoding="utf-8"?>
<p:tagLst xmlns:p="http://schemas.openxmlformats.org/presentationml/2006/main">
  <p:tag name="KSO_WM_TEMPLATE_CATEGORY" val="custom"/>
  <p:tag name="KSO_WM_TEMPLATE_INDEX" val="20184166"/>
  <p:tag name="KSO_WM_TAG_VERSION" val="1.0"/>
  <p:tag name="KSO_WM_BEAUTIFY_FLAG" val="#wm#"/>
  <p:tag name="KSO_WM_UNIT_TYPE" val="f"/>
  <p:tag name="KSO_WM_UNIT_INDEX" val="1"/>
  <p:tag name="KSO_WM_UNIT_ID" val="custom20184166_4*f*1"/>
  <p:tag name="KSO_WM_UNIT_LAYERLEVEL" val="1"/>
  <p:tag name="KSO_WM_UNIT_VALUE" val="150"/>
  <p:tag name="KSO_WM_UNIT_HIGHLIGHT" val="0"/>
  <p:tag name="KSO_WM_UNIT_COMPATIBLE" val="0"/>
  <p:tag name="KSO_WM_UNIT_CLEAR" val="0"/>
  <p:tag name="KSO_WM_UNIT_PRESET_TEXT_INDEX" val="4"/>
  <p:tag name="KSO_WM_UNIT_PRESET_TEXT_LEN" val="228"/>
</p:tagLst>
</file>

<file path=ppt/tags/tag66.xml><?xml version="1.0" encoding="utf-8"?>
<p:tagLst xmlns:p="http://schemas.openxmlformats.org/presentationml/2006/main">
  <p:tag name="KSO_WM_SLIDE_SIZE" val="827*426"/>
  <p:tag name="KSO_WM_SLIDE_POSITION" val="66*36"/>
  <p:tag name="KSO_WM_SLIDE_LAYOUT_CNT" val="1_1_1"/>
  <p:tag name="KSO_WM_SLIDE_LAYOUT" val="a_f_d"/>
  <p:tag name="KSO_WM_BEAUTIFY_FLAG" val="#wm#"/>
  <p:tag name="KSO_WM_SLIDE_TYPE" val="text"/>
  <p:tag name="KSO_WM_SLIDE_ITEM_CNT" val="2"/>
  <p:tag name="KSO_WM_SLIDE_INDEX" val="4"/>
  <p:tag name="KSO_WM_SLIDE_ID" val="custom20184166_4"/>
  <p:tag name="KSO_WM_TAG_VERSION" val="1.0"/>
  <p:tag name="KSO_WM_TEMPLATE_INDEX" val="20184166"/>
  <p:tag name="KSO_WM_TEMPLATE_CATEGORY" val="custom"/>
  <p:tag name="KSO_WM_SLIDE_SUBTYPE" val="picTxt"/>
</p:tagLst>
</file>

<file path=ppt/tags/tag67.xml><?xml version="1.0" encoding="utf-8"?>
<p:tagLst xmlns:p="http://schemas.openxmlformats.org/presentationml/2006/main">
  <p:tag name="KSO_WM_BEAUTIFY_FLAG" val="#wm#"/>
  <p:tag name="KSO_WM_TEMPLATE_CATEGORY" val="custom"/>
  <p:tag name="KSO_WM_TEMPLATE_INDEX" val="20184166"/>
</p:tagLst>
</file>

<file path=ppt/tags/tag68.xml><?xml version="1.0" encoding="utf-8"?>
<p:tagLst xmlns:p="http://schemas.openxmlformats.org/presentationml/2006/main">
  <p:tag name="KSO_WM_TEMPLATE_CATEGORY" val="custom"/>
  <p:tag name="KSO_WM_TEMPLATE_INDEX" val="20184166"/>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18"/>
  <p:tag name="KSO_WM_UNIT_LAYERLEVEL" val="1"/>
  <p:tag name="KSO_WM_UNIT_INDEX" val="1"/>
  <p:tag name="KSO_WM_UNIT_ID" val="custom20184166_4*a*1"/>
  <p:tag name="KSO_WM_UNIT_TYPE" val="a"/>
</p:tagLst>
</file>

<file path=ppt/tags/tag69.xml><?xml version="1.0" encoding="utf-8"?>
<p:tagLst xmlns:p="http://schemas.openxmlformats.org/presentationml/2006/main">
  <p:tag name="KSO_WM_TEMPLATE_CATEGORY" val="custom"/>
  <p:tag name="KSO_WM_TEMPLATE_INDEX" val="20184166"/>
  <p:tag name="KSO_WM_TAG_VERSION" val="1.0"/>
  <p:tag name="KSO_WM_BEAUTIFY_FLAG" val="#wm#"/>
  <p:tag name="KSO_WM_UNIT_TYPE" val="f"/>
  <p:tag name="KSO_WM_UNIT_INDEX" val="1"/>
  <p:tag name="KSO_WM_UNIT_ID" val="custom20184166_4*f*1"/>
  <p:tag name="KSO_WM_UNIT_LAYERLEVEL" val="1"/>
  <p:tag name="KSO_WM_UNIT_VALUE" val="150"/>
  <p:tag name="KSO_WM_UNIT_HIGHLIGHT" val="0"/>
  <p:tag name="KSO_WM_UNIT_COMPATIBLE" val="0"/>
  <p:tag name="KSO_WM_UNIT_CLEAR" val="0"/>
  <p:tag name="KSO_WM_UNIT_PRESET_TEXT_INDEX" val="4"/>
  <p:tag name="KSO_WM_UNIT_PRESET_TEXT_LEN" val="228"/>
</p:tagLst>
</file>

<file path=ppt/tags/tag7.xml><?xml version="1.0" encoding="utf-8"?>
<p:tagLst xmlns:p="http://schemas.openxmlformats.org/presentationml/2006/main">
  <p:tag name="KSO_WM_TAG_VERSION" val="1.0"/>
  <p:tag name="KSO_WM_BEAUTIFY_FLAG" val="#wm#"/>
  <p:tag name="KSO_WM_UNIT_TYPE" val="i"/>
  <p:tag name="KSO_WM_UNIT_ID" val="custom20184166_8*i*11"/>
  <p:tag name="KSO_WM_TEMPLATE_CATEGORY" val="custom"/>
  <p:tag name="KSO_WM_TEMPLATE_INDEX" val="20184166"/>
  <p:tag name="KSO_WM_UNIT_INDEX" val="11"/>
</p:tagLst>
</file>

<file path=ppt/tags/tag70.xml><?xml version="1.0" encoding="utf-8"?>
<p:tagLst xmlns:p="http://schemas.openxmlformats.org/presentationml/2006/main">
  <p:tag name="KSO_WM_SLIDE_SIZE" val="827*426"/>
  <p:tag name="KSO_WM_SLIDE_POSITION" val="66*36"/>
  <p:tag name="KSO_WM_SLIDE_LAYOUT_CNT" val="1_1_1"/>
  <p:tag name="KSO_WM_SLIDE_LAYOUT" val="a_f_d"/>
  <p:tag name="KSO_WM_BEAUTIFY_FLAG" val="#wm#"/>
  <p:tag name="KSO_WM_SLIDE_TYPE" val="text"/>
  <p:tag name="KSO_WM_SLIDE_ITEM_CNT" val="2"/>
  <p:tag name="KSO_WM_SLIDE_INDEX" val="4"/>
  <p:tag name="KSO_WM_SLIDE_ID" val="custom20184166_4"/>
  <p:tag name="KSO_WM_TAG_VERSION" val="1.0"/>
  <p:tag name="KSO_WM_TEMPLATE_INDEX" val="20184166"/>
  <p:tag name="KSO_WM_TEMPLATE_CATEGORY" val="custom"/>
  <p:tag name="KSO_WM_SLIDE_SUBTYPE" val="picTxt"/>
</p:tagLst>
</file>

<file path=ppt/tags/tag71.xml><?xml version="1.0" encoding="utf-8"?>
<p:tagLst xmlns:p="http://schemas.openxmlformats.org/presentationml/2006/main">
  <p:tag name="KSO_WM_BEAUTIFY_FLAG" val="#wm#"/>
  <p:tag name="KSO_WM_TEMPLATE_CATEGORY" val="custom"/>
  <p:tag name="KSO_WM_TEMPLATE_INDEX" val="20184166"/>
</p:tagLst>
</file>

<file path=ppt/tags/tag72.xml><?xml version="1.0" encoding="utf-8"?>
<p:tagLst xmlns:p="http://schemas.openxmlformats.org/presentationml/2006/main">
  <p:tag name="KSO_WM_TEMPLATE_CATEGORY" val="custom"/>
  <p:tag name="KSO_WM_TEMPLATE_INDEX" val="20184166"/>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18"/>
  <p:tag name="KSO_WM_UNIT_LAYERLEVEL" val="1"/>
  <p:tag name="KSO_WM_UNIT_INDEX" val="1"/>
  <p:tag name="KSO_WM_UNIT_ID" val="custom20184166_4*a*1"/>
  <p:tag name="KSO_WM_UNIT_TYPE" val="a"/>
</p:tagLst>
</file>

<file path=ppt/tags/tag73.xml><?xml version="1.0" encoding="utf-8"?>
<p:tagLst xmlns:p="http://schemas.openxmlformats.org/presentationml/2006/main">
  <p:tag name="KSO_WM_TEMPLATE_CATEGORY" val="custom"/>
  <p:tag name="KSO_WM_TEMPLATE_INDEX" val="20184166"/>
  <p:tag name="KSO_WM_TAG_VERSION" val="1.0"/>
  <p:tag name="KSO_WM_BEAUTIFY_FLAG" val="#wm#"/>
  <p:tag name="KSO_WM_UNIT_TYPE" val="f"/>
  <p:tag name="KSO_WM_UNIT_INDEX" val="1"/>
  <p:tag name="KSO_WM_UNIT_ID" val="custom20184166_4*f*1"/>
  <p:tag name="KSO_WM_UNIT_LAYERLEVEL" val="1"/>
  <p:tag name="KSO_WM_UNIT_VALUE" val="150"/>
  <p:tag name="KSO_WM_UNIT_HIGHLIGHT" val="0"/>
  <p:tag name="KSO_WM_UNIT_COMPATIBLE" val="0"/>
  <p:tag name="KSO_WM_UNIT_CLEAR" val="0"/>
  <p:tag name="KSO_WM_UNIT_PRESET_TEXT_INDEX" val="4"/>
  <p:tag name="KSO_WM_UNIT_PRESET_TEXT_LEN" val="228"/>
</p:tagLst>
</file>

<file path=ppt/tags/tag74.xml><?xml version="1.0" encoding="utf-8"?>
<p:tagLst xmlns:p="http://schemas.openxmlformats.org/presentationml/2006/main">
  <p:tag name="KSO_WM_SLIDE_SIZE" val="827*426"/>
  <p:tag name="KSO_WM_SLIDE_POSITION" val="66*36"/>
  <p:tag name="KSO_WM_SLIDE_LAYOUT_CNT" val="1_1_1"/>
  <p:tag name="KSO_WM_SLIDE_LAYOUT" val="a_f_d"/>
  <p:tag name="KSO_WM_BEAUTIFY_FLAG" val="#wm#"/>
  <p:tag name="KSO_WM_SLIDE_TYPE" val="text"/>
  <p:tag name="KSO_WM_SLIDE_ITEM_CNT" val="2"/>
  <p:tag name="KSO_WM_SLIDE_INDEX" val="4"/>
  <p:tag name="KSO_WM_SLIDE_ID" val="custom20184166_4"/>
  <p:tag name="KSO_WM_TAG_VERSION" val="1.0"/>
  <p:tag name="KSO_WM_TEMPLATE_INDEX" val="20184166"/>
  <p:tag name="KSO_WM_TEMPLATE_CATEGORY" val="custom"/>
  <p:tag name="KSO_WM_SLIDE_SUBTYPE" val="picTxt"/>
</p:tagLst>
</file>

<file path=ppt/tags/tag75.xml><?xml version="1.0" encoding="utf-8"?>
<p:tagLst xmlns:p="http://schemas.openxmlformats.org/presentationml/2006/main">
  <p:tag name="KSO_WM_BEAUTIFY_FLAG" val="#wm#"/>
  <p:tag name="KSO_WM_TEMPLATE_CATEGORY" val="custom"/>
  <p:tag name="KSO_WM_TEMPLATE_INDEX" val="20184166"/>
</p:tagLst>
</file>

<file path=ppt/tags/tag76.xml><?xml version="1.0" encoding="utf-8"?>
<p:tagLst xmlns:p="http://schemas.openxmlformats.org/presentationml/2006/main">
  <p:tag name="KSO_WM_TEMPLATE_CATEGORY" val="custom"/>
  <p:tag name="KSO_WM_TEMPLATE_INDEX" val="20184166"/>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18"/>
  <p:tag name="KSO_WM_UNIT_LAYERLEVEL" val="1"/>
  <p:tag name="KSO_WM_UNIT_INDEX" val="1"/>
  <p:tag name="KSO_WM_UNIT_ID" val="custom20184166_4*a*1"/>
  <p:tag name="KSO_WM_UNIT_TYPE" val="a"/>
</p:tagLst>
</file>

<file path=ppt/tags/tag77.xml><?xml version="1.0" encoding="utf-8"?>
<p:tagLst xmlns:p="http://schemas.openxmlformats.org/presentationml/2006/main">
  <p:tag name="KSO_WM_SLIDE_SIZE" val="827*426"/>
  <p:tag name="KSO_WM_SLIDE_POSITION" val="66*36"/>
  <p:tag name="KSO_WM_SLIDE_LAYOUT_CNT" val="1_1_1"/>
  <p:tag name="KSO_WM_SLIDE_LAYOUT" val="a_f_d"/>
  <p:tag name="KSO_WM_BEAUTIFY_FLAG" val="#wm#"/>
  <p:tag name="KSO_WM_SLIDE_TYPE" val="text"/>
  <p:tag name="KSO_WM_SLIDE_ITEM_CNT" val="2"/>
  <p:tag name="KSO_WM_SLIDE_INDEX" val="4"/>
  <p:tag name="KSO_WM_SLIDE_ID" val="custom20184166_4"/>
  <p:tag name="KSO_WM_TAG_VERSION" val="1.0"/>
  <p:tag name="KSO_WM_TEMPLATE_INDEX" val="20184166"/>
  <p:tag name="KSO_WM_TEMPLATE_CATEGORY" val="custom"/>
  <p:tag name="KSO_WM_SLIDE_SUBTYPE" val="picTxt"/>
</p:tagLst>
</file>

<file path=ppt/tags/tag78.xml><?xml version="1.0" encoding="utf-8"?>
<p:tagLst xmlns:p="http://schemas.openxmlformats.org/presentationml/2006/main">
  <p:tag name="KSO_WM_TEMPLATE_CATEGORY" val="custom"/>
  <p:tag name="KSO_WM_TEMPLATE_INDEX" val="20184166"/>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38"/>
  <p:tag name="KSO_WM_UNIT_LAYERLEVEL" val="1"/>
  <p:tag name="KSO_WM_UNIT_INDEX" val="1"/>
  <p:tag name="KSO_WM_UNIT_ID" val="custom20184166_20*a*1"/>
  <p:tag name="KSO_WM_UNIT_TYPE" val="a"/>
</p:tagLst>
</file>

<file path=ppt/tags/tag79.xml><?xml version="1.0" encoding="utf-8"?>
<p:tagLst xmlns:p="http://schemas.openxmlformats.org/presentationml/2006/main">
  <p:tag name="KSO_WM_TEMPLATE_CATEGORY" val="custom"/>
  <p:tag name="KSO_WM_TEMPLATE_INDEX" val="20184166"/>
  <p:tag name="KSO_WM_TAG_VERSION" val="1.0"/>
  <p:tag name="KSO_WM_BEAUTIFY_FLAG" val="#wm#"/>
  <p:tag name="KSO_WM_UNIT_PRESET_TEXT_LEN" val="57"/>
  <p:tag name="KSO_WM_UNIT_PRESET_TEXT_INDEX" val="4"/>
  <p:tag name="KSO_WM_UNIT_CLEAR" val="0"/>
  <p:tag name="KSO_WM_UNIT_COMPATIBLE" val="0"/>
  <p:tag name="KSO_WM_UNIT_HIGHLIGHT" val="0"/>
  <p:tag name="KSO_WM_UNIT_VALUE" val="72"/>
  <p:tag name="KSO_WM_UNIT_LAYERLEVEL" val="1"/>
  <p:tag name="KSO_WM_UNIT_INDEX" val="1"/>
  <p:tag name="KSO_WM_UNIT_ID" val="custom20184166_20*f*1"/>
  <p:tag name="KSO_WM_UNIT_TYPE" val="f"/>
</p:tagLst>
</file>

<file path=ppt/tags/tag8.xml><?xml version="1.0" encoding="utf-8"?>
<p:tagLst xmlns:p="http://schemas.openxmlformats.org/presentationml/2006/main">
  <p:tag name="KSO_WM_TAG_VERSION" val="1.0"/>
  <p:tag name="KSO_WM_BEAUTIFY_FLAG" val="#wm#"/>
  <p:tag name="KSO_WM_UNIT_TYPE" val="i"/>
  <p:tag name="KSO_WM_UNIT_ID" val="custom20184166_8*i*12"/>
  <p:tag name="KSO_WM_TEMPLATE_CATEGORY" val="custom"/>
  <p:tag name="KSO_WM_TEMPLATE_INDEX" val="20184166"/>
  <p:tag name="KSO_WM_UNIT_INDEX" val="12"/>
</p:tagLst>
</file>

<file path=ppt/tags/tag80.xml><?xml version="1.0" encoding="utf-8"?>
<p:tagLst xmlns:p="http://schemas.openxmlformats.org/presentationml/2006/main">
  <p:tag name="KSO_WM_TAG_VERSION" val="1.0"/>
  <p:tag name="KSO_WM_BEAUTIFY_FLAG" val="#wm#"/>
  <p:tag name="KSO_WM_UNIT_TYPE" val="i"/>
  <p:tag name="KSO_WM_UNIT_ID" val="custom20184166_20*i*2"/>
  <p:tag name="KSO_WM_TEMPLATE_CATEGORY" val="custom"/>
  <p:tag name="KSO_WM_TEMPLATE_INDEX" val="20184166"/>
  <p:tag name="KSO_WM_UNIT_INDEX" val="2"/>
</p:tagLst>
</file>

<file path=ppt/tags/tag81.xml><?xml version="1.0" encoding="utf-8"?>
<p:tagLst xmlns:p="http://schemas.openxmlformats.org/presentationml/2006/main">
  <p:tag name="KSO_WM_SLIDE_LAYOUT_CNT" val="1_1"/>
  <p:tag name="KSO_WM_SLIDE_LAYOUT" val="a_f"/>
  <p:tag name="KSO_WM_SLIDE_SIZE" val="891*84"/>
  <p:tag name="KSO_WM_SLIDE_POSITION" val="38*269"/>
  <p:tag name="KSO_WM_BEAUTIFY_FLAG" val="#wm#"/>
  <p:tag name="KSO_WM_SLIDE_TYPE" val="text"/>
  <p:tag name="KSO_WM_SLIDE_ITEM_CNT" val="1"/>
  <p:tag name="KSO_WM_SLIDE_INDEX" val="20"/>
  <p:tag name="KSO_WM_SLIDE_ID" val="custom20184166_20"/>
  <p:tag name="KSO_WM_TAG_VERSION" val="1.0"/>
  <p:tag name="KSO_WM_TEMPLATE_INDEX" val="20184166"/>
  <p:tag name="KSO_WM_TEMPLATE_CATEGORY" val="custom"/>
  <p:tag name="KSO_WM_SLIDE_SUBTYPE" val="pureTxt"/>
</p:tagLst>
</file>

<file path=ppt/tags/tag82.xml><?xml version="1.0" encoding="utf-8"?>
<p:tagLst xmlns:p="http://schemas.openxmlformats.org/presentationml/2006/main">
  <p:tag name="KSO_WM_BEAUTIFY_FLAG" val="#wm#"/>
  <p:tag name="KSO_WM_TEMPLATE_CATEGORY" val="custom"/>
  <p:tag name="KSO_WM_TEMPLATE_INDEX" val="20184166"/>
</p:tagLst>
</file>

<file path=ppt/tags/tag83.xml><?xml version="1.0" encoding="utf-8"?>
<p:tagLst xmlns:p="http://schemas.openxmlformats.org/presentationml/2006/main">
  <p:tag name="KSO_WM_BEAUTIFY_FLAG" val="#wm#"/>
  <p:tag name="KSO_WM_TEMPLATE_CATEGORY" val="custom"/>
  <p:tag name="KSO_WM_TEMPLATE_INDEX" val="20184166"/>
</p:tagLst>
</file>

<file path=ppt/tags/tag84.xml><?xml version="1.0" encoding="utf-8"?>
<p:tagLst xmlns:p="http://schemas.openxmlformats.org/presentationml/2006/main">
  <p:tag name="KSO_WM_BEAUTIFY_FLAG" val="#wm#"/>
  <p:tag name="KSO_WM_TEMPLATE_CATEGORY" val="custom"/>
  <p:tag name="KSO_WM_TEMPLATE_INDEX" val="20184166"/>
</p:tagLst>
</file>

<file path=ppt/tags/tag85.xml><?xml version="1.0" encoding="utf-8"?>
<p:tagLst xmlns:p="http://schemas.openxmlformats.org/presentationml/2006/main">
  <p:tag name="KSO_WM_BEAUTIFY_FLAG" val="#wm#"/>
  <p:tag name="KSO_WM_TEMPLATE_CATEGORY" val="custom"/>
  <p:tag name="KSO_WM_TEMPLATE_INDEX" val="20184166"/>
</p:tagLst>
</file>

<file path=ppt/tags/tag86.xml><?xml version="1.0" encoding="utf-8"?>
<p:tagLst xmlns:p="http://schemas.openxmlformats.org/presentationml/2006/main">
  <p:tag name="KSO_WM_BEAUTIFY_FLAG" val="#wm#"/>
  <p:tag name="KSO_WM_TEMPLATE_CATEGORY" val="custom"/>
  <p:tag name="KSO_WM_TEMPLATE_INDEX" val="20184166"/>
</p:tagLst>
</file>

<file path=ppt/tags/tag87.xml><?xml version="1.0" encoding="utf-8"?>
<p:tagLst xmlns:p="http://schemas.openxmlformats.org/presentationml/2006/main">
  <p:tag name="KSO_WM_BEAUTIFY_FLAG" val="#wm#"/>
  <p:tag name="KSO_WM_TEMPLATE_CATEGORY" val="custom"/>
  <p:tag name="KSO_WM_TEMPLATE_INDEX" val="20184166"/>
</p:tagLst>
</file>

<file path=ppt/tags/tag88.xml><?xml version="1.0" encoding="utf-8"?>
<p:tagLst xmlns:p="http://schemas.openxmlformats.org/presentationml/2006/main">
  <p:tag name="KSO_WM_BEAUTIFY_FLAG" val="#wm#"/>
  <p:tag name="KSO_WM_TEMPLATE_CATEGORY" val="custom"/>
  <p:tag name="KSO_WM_TEMPLATE_INDEX" val="20184166"/>
</p:tagLst>
</file>

<file path=ppt/tags/tag89.xml><?xml version="1.0" encoding="utf-8"?>
<p:tagLst xmlns:p="http://schemas.openxmlformats.org/presentationml/2006/main">
  <p:tag name="KSO_WM_TEMPLATE_CATEGORY" val="custom"/>
  <p:tag name="KSO_WM_TEMPLATE_INDEX" val="20184166"/>
  <p:tag name="KSO_WM_UNIT_TYPE" val="a"/>
  <p:tag name="KSO_WM_UNIT_INDEX" val="1"/>
  <p:tag name="KSO_WM_UNIT_ID" val="custom20184166_23*a*1"/>
  <p:tag name="KSO_WM_UNIT_LAYERLEVEL" val="1"/>
  <p:tag name="KSO_WM_UNIT_VALUE" val="15"/>
  <p:tag name="KSO_WM_UNIT_ISCONTENTSTITLE" val="0"/>
  <p:tag name="KSO_WM_UNIT_HIGHLIGHT" val="0"/>
  <p:tag name="KSO_WM_UNIT_COMPATIBLE" val="0"/>
  <p:tag name="KSO_WM_UNIT_CLEAR" val="0"/>
  <p:tag name="KSO_WM_BEAUTIFY_FLAG" val="#wm#"/>
  <p:tag name="KSO_WM_TAG_VERSION" val="1.0"/>
  <p:tag name="KSO_WM_UNIT_PRESET_TEXT" val="THANK    YOU"/>
</p:tagLst>
</file>

<file path=ppt/tags/tag9.xml><?xml version="1.0" encoding="utf-8"?>
<p:tagLst xmlns:p="http://schemas.openxmlformats.org/presentationml/2006/main">
  <p:tag name="KSO_WM_TAG_VERSION" val="1.0"/>
  <p:tag name="KSO_WM_BEAUTIFY_FLAG" val="#wm#"/>
  <p:tag name="KSO_WM_UNIT_TYPE" val="i"/>
  <p:tag name="KSO_WM_UNIT_ID" val="custom20184166_8*i*13"/>
  <p:tag name="KSO_WM_TEMPLATE_CATEGORY" val="custom"/>
  <p:tag name="KSO_WM_TEMPLATE_INDEX" val="20184166"/>
  <p:tag name="KSO_WM_UNIT_INDEX" val="13"/>
</p:tagLst>
</file>

<file path=ppt/tags/tag90.xml><?xml version="1.0" encoding="utf-8"?>
<p:tagLst xmlns:p="http://schemas.openxmlformats.org/presentationml/2006/main">
  <p:tag name="KSO_WM_TEMPLATE_CATEGORY" val="custom"/>
  <p:tag name="KSO_WM_TEMPLATE_INDEX" val="20184166"/>
  <p:tag name="KSO_WM_TAG_VERSION" val="1.0"/>
  <p:tag name="KSO_WM_SLIDE_ID" val="custom20184166_23"/>
  <p:tag name="KSO_WM_SLIDE_INDEX" val="23"/>
  <p:tag name="KSO_WM_SLIDE_ITEM_CNT" val="1"/>
  <p:tag name="KSO_WM_SLIDE_LAYOUT" val="a"/>
  <p:tag name="KSO_WM_SLIDE_LAYOUT_CNT" val="1"/>
  <p:tag name="KSO_WM_SLIDE_TYPE" val="endPage"/>
  <p:tag name="KSO_WM_BEAUTIFY_FLAG" val="#wm#"/>
  <p:tag name="KSO_WM_SLIDE_SUBTYPE" val="pureTxt"/>
</p:tagLst>
</file>

<file path=ppt/theme/theme1.xml><?xml version="1.0" encoding="utf-8"?>
<a:theme xmlns:a="http://schemas.openxmlformats.org/drawingml/2006/main" name="Office 主题​​">
  <a:themeElements>
    <a:clrScheme name="2018010801">
      <a:dk1>
        <a:srgbClr val="000000"/>
      </a:dk1>
      <a:lt1>
        <a:srgbClr val="FFFFFF"/>
      </a:lt1>
      <a:dk2>
        <a:srgbClr val="000000"/>
      </a:dk2>
      <a:lt2>
        <a:srgbClr val="FDFDFD"/>
      </a:lt2>
      <a:accent1>
        <a:srgbClr val="22B095"/>
      </a:accent1>
      <a:accent2>
        <a:srgbClr val="FFFF00"/>
      </a:accent2>
      <a:accent3>
        <a:srgbClr val="FFC000"/>
      </a:accent3>
      <a:accent4>
        <a:srgbClr val="FF5D5D"/>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7549</Words>
  <Application>WPS 演示</Application>
  <PresentationFormat>宽屏</PresentationFormat>
  <Paragraphs>217</Paragraphs>
  <Slides>28</Slides>
  <Notes>0</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8</vt:i4>
      </vt:variant>
      <vt:variant>
        <vt:lpstr>幻灯片标题</vt:lpstr>
      </vt:variant>
      <vt:variant>
        <vt:i4>28</vt:i4>
      </vt:variant>
    </vt:vector>
  </HeadingPairs>
  <TitlesOfParts>
    <vt:vector size="44" baseType="lpstr">
      <vt:lpstr>Arial</vt:lpstr>
      <vt:lpstr>宋体</vt:lpstr>
      <vt:lpstr>Wingdings</vt:lpstr>
      <vt:lpstr>Calibri</vt:lpstr>
      <vt:lpstr>微软雅黑</vt:lpstr>
      <vt:lpstr>Arial Unicode MS</vt:lpstr>
      <vt:lpstr>黑体</vt:lpstr>
      <vt:lpstr>Office 主题​​</vt:lpstr>
      <vt:lpstr>Equation.KSEE3</vt:lpstr>
      <vt:lpstr>Equation.KSEE3</vt:lpstr>
      <vt:lpstr>Equation.KSEE3</vt:lpstr>
      <vt:lpstr>Equation.KSEE3</vt:lpstr>
      <vt:lpstr>Equation.KSEE3</vt:lpstr>
      <vt:lpstr>Equation.KSEE3</vt:lpstr>
      <vt:lpstr>Equation.KSEE3</vt:lpstr>
      <vt:lpstr>Equation.KSEE3</vt:lpstr>
      <vt:lpstr>Mean-Variance Portfolio Rebalancing with Transaction Costs</vt:lpstr>
      <vt:lpstr>PowerPoint 演示文稿</vt:lpstr>
      <vt:lpstr>PowerPoint 演示文稿</vt:lpstr>
      <vt:lpstr>1.Background</vt:lpstr>
      <vt:lpstr>2.Mean-variance analysis</vt:lpstr>
      <vt:lpstr>2.Mean-variance analysis</vt:lpstr>
      <vt:lpstr>PowerPoint 演示文稿</vt:lpstr>
      <vt:lpstr>Variable Cost  (λ = 2,κ = 0,corr = 0.5)</vt:lpstr>
      <vt:lpstr>Variable Cost  (λ = 2,κ = 1,corr = 0.5)</vt:lpstr>
      <vt:lpstr>Variable Cost (C1 = 0.02,C2=0.04)</vt:lpstr>
      <vt:lpstr>2.Futures Overlay</vt:lpstr>
      <vt:lpstr>Futures Overlay  (µ1≈µ2, corr = 0.942809)</vt:lpstr>
      <vt:lpstr>Futures Overlay  (µ1&gt;µ2, corr = 0.942809)</vt:lpstr>
      <vt:lpstr>3.Bundles Trading</vt:lpstr>
      <vt:lpstr>Bundles Trading </vt:lpstr>
      <vt:lpstr>4.Overall Fixed Costs</vt:lpstr>
      <vt:lpstr>Overall Fixed Costs </vt:lpstr>
      <vt:lpstr>5.Security-Specific Fixed Costs</vt:lpstr>
      <vt:lpstr>Security-Specific Fixed Costs</vt:lpstr>
      <vt:lpstr>PowerPoint 演示文稿</vt:lpstr>
      <vt:lpstr>Problem 1 (proportional costs, single risky asset)</vt:lpstr>
      <vt:lpstr>Problem 1 (proportional costs, single risky asset)</vt:lpstr>
      <vt:lpstr>Problem 1 (proportional costs, single risky asset)</vt:lpstr>
      <vt:lpstr>Problem 2 (fixed cost, single risky asset)</vt:lpstr>
      <vt:lpstr>Problem 2 (fixed cost, single risky asset)</vt:lpstr>
      <vt:lpstr>Conclusion</vt:lpstr>
      <vt:lpstr>My Opinion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charlotte</cp:lastModifiedBy>
  <cp:revision>100</cp:revision>
  <dcterms:created xsi:type="dcterms:W3CDTF">2018-10-08T23:41:00Z</dcterms:created>
  <dcterms:modified xsi:type="dcterms:W3CDTF">2018-10-09T17:05:57Z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2052-10.1.0.7245</vt:lpwstr>
  </property>
</Properties>
</file>